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ileron Ultra-Bold" panose="020B0604020202020204" charset="0"/>
      <p:regular r:id="rId20"/>
    </p:embeddedFont>
    <p:embeddedFont>
      <p:font typeface="League Spartan" panose="020B0604020202020204" charset="0"/>
      <p:regular r:id="rId21"/>
    </p:embeddedFont>
    <p:embeddedFont>
      <p:font typeface="Montserrat Bold" panose="020B0604020202020204" charset="0"/>
      <p:regular r:id="rId22"/>
    </p:embeddedFont>
    <p:embeddedFont>
      <p:font typeface="Montserrat Bold Italics" panose="020B0604020202020204" charset="0"/>
      <p:regular r:id="rId23"/>
    </p:embeddedFont>
    <p:embeddedFont>
      <p:font typeface="Open Sans Bold" panose="020B0604020202020204" charset="0"/>
      <p:regular r:id="rId24"/>
    </p:embeddedFont>
    <p:embeddedFont>
      <p:font typeface="Poppins" panose="00000500000000000000" pitchFamily="2" charset="0"/>
      <p:regular r:id="rId25"/>
    </p:embeddedFont>
    <p:embeddedFont>
      <p:font typeface="Poppins Bold" panose="00000800000000000000" charset="0"/>
      <p:regular r:id="rId26"/>
    </p:embeddedFont>
    <p:embeddedFont>
      <p:font typeface="Poppins Ultra-Bold" panose="020B0604020202020204" charset="0"/>
      <p:regular r:id="rId27"/>
    </p:embeddedFont>
    <p:embeddedFont>
      <p:font typeface="Public Sans" panose="020B0604020202020204" charset="0"/>
      <p:regular r:id="rId28"/>
    </p:embeddedFont>
    <p:embeddedFont>
      <p:font typeface="Public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kaggle.com/datasets/prasoonkottarathil/polycystic-ovary-syndrome-pco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1523406" y="-781425"/>
            <a:ext cx="6764594" cy="4608497"/>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sp>
      <p:sp>
        <p:nvSpPr>
          <p:cNvPr id="3" name="Freeform 3"/>
          <p:cNvSpPr/>
          <p:nvPr/>
        </p:nvSpPr>
        <p:spPr>
          <a:xfrm flipH="1">
            <a:off x="0" y="6006557"/>
            <a:ext cx="18288000" cy="6906869"/>
          </a:xfrm>
          <a:custGeom>
            <a:avLst/>
            <a:gdLst/>
            <a:ahLst/>
            <a:cxnLst/>
            <a:rect l="l" t="t" r="r" b="b"/>
            <a:pathLst>
              <a:path w="18288000" h="6906869">
                <a:moveTo>
                  <a:pt x="18288000" y="0"/>
                </a:moveTo>
                <a:lnTo>
                  <a:pt x="0" y="0"/>
                </a:lnTo>
                <a:lnTo>
                  <a:pt x="0" y="6906869"/>
                </a:lnTo>
                <a:lnTo>
                  <a:pt x="18288000" y="6906869"/>
                </a:lnTo>
                <a:lnTo>
                  <a:pt x="182880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668000" y="647700"/>
            <a:ext cx="7726011" cy="9752729"/>
          </a:xfrm>
          <a:custGeom>
            <a:avLst/>
            <a:gdLst/>
            <a:ahLst/>
            <a:cxnLst/>
            <a:rect l="l" t="t" r="r" b="b"/>
            <a:pathLst>
              <a:path w="7726011" h="9752729">
                <a:moveTo>
                  <a:pt x="0" y="0"/>
                </a:moveTo>
                <a:lnTo>
                  <a:pt x="7726011" y="0"/>
                </a:lnTo>
                <a:lnTo>
                  <a:pt x="7726011" y="9752729"/>
                </a:lnTo>
                <a:lnTo>
                  <a:pt x="0" y="9752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40082" y="1802430"/>
            <a:ext cx="10783323" cy="4077142"/>
          </a:xfrm>
          <a:prstGeom prst="rect">
            <a:avLst/>
          </a:prstGeom>
        </p:spPr>
        <p:txBody>
          <a:bodyPr wrap="square" lIns="0" tIns="0" rIns="0" bIns="0" rtlCol="0" anchor="t">
            <a:spAutoFit/>
          </a:bodyPr>
          <a:lstStyle/>
          <a:p>
            <a:pPr algn="ctr">
              <a:lnSpc>
                <a:spcPts val="10148"/>
              </a:lnSpc>
              <a:spcBef>
                <a:spcPct val="0"/>
              </a:spcBef>
            </a:pPr>
            <a:r>
              <a:rPr lang="en-US" sz="7248" spc="-594" dirty="0">
                <a:solidFill>
                  <a:srgbClr val="05066D"/>
                </a:solidFill>
                <a:latin typeface="League Spartan"/>
                <a:ea typeface="League Spartan"/>
                <a:cs typeface="League Spartan"/>
                <a:sym typeface="League Spartan"/>
              </a:rPr>
              <a:t>PCOS Prediction &amp; Personalized Diet</a:t>
            </a:r>
          </a:p>
          <a:p>
            <a:pPr algn="ctr">
              <a:lnSpc>
                <a:spcPts val="5917"/>
              </a:lnSpc>
              <a:spcBef>
                <a:spcPct val="0"/>
              </a:spcBef>
            </a:pPr>
            <a:r>
              <a:rPr lang="en-US" sz="4226" spc="-346" dirty="0">
                <a:solidFill>
                  <a:srgbClr val="05066D"/>
                </a:solidFill>
                <a:latin typeface="League Spartan"/>
                <a:ea typeface="League Spartan"/>
                <a:cs typeface="League Spartan"/>
                <a:sym typeface="League Spartan"/>
              </a:rPr>
              <a:t>Empowering Women's Health and Personalized Care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TextBox 2"/>
          <p:cNvSpPr txBox="1"/>
          <p:nvPr/>
        </p:nvSpPr>
        <p:spPr>
          <a:xfrm>
            <a:off x="4357996" y="190500"/>
            <a:ext cx="9572007" cy="1327864"/>
          </a:xfrm>
          <a:prstGeom prst="rect">
            <a:avLst/>
          </a:prstGeom>
        </p:spPr>
        <p:txBody>
          <a:bodyPr wrap="square" lIns="0" tIns="0" rIns="0" bIns="0" rtlCol="0" anchor="t">
            <a:spAutoFit/>
          </a:bodyPr>
          <a:lstStyle/>
          <a:p>
            <a:pPr marL="0" lvl="0" indent="0" algn="ctr">
              <a:lnSpc>
                <a:spcPts val="10898"/>
              </a:lnSpc>
              <a:spcBef>
                <a:spcPct val="0"/>
              </a:spcBef>
            </a:pPr>
            <a:r>
              <a:rPr lang="en-US" sz="7784" b="1" u="none" strike="noStrike" dirty="0">
                <a:solidFill>
                  <a:srgbClr val="05066D"/>
                </a:solidFill>
                <a:latin typeface="Poppins Ultra-Bold"/>
                <a:ea typeface="Poppins Ultra-Bold"/>
                <a:cs typeface="Poppins Ultra-Bold"/>
                <a:sym typeface="Poppins Ultra-Bold"/>
              </a:rPr>
              <a:t>How It Works</a:t>
            </a:r>
          </a:p>
        </p:txBody>
      </p:sp>
      <p:sp>
        <p:nvSpPr>
          <p:cNvPr id="3" name="TextBox 3"/>
          <p:cNvSpPr txBox="1"/>
          <p:nvPr/>
        </p:nvSpPr>
        <p:spPr>
          <a:xfrm>
            <a:off x="3172711" y="1943962"/>
            <a:ext cx="12263527" cy="5815782"/>
          </a:xfrm>
          <a:prstGeom prst="rect">
            <a:avLst/>
          </a:prstGeom>
        </p:spPr>
        <p:txBody>
          <a:bodyPr lIns="0" tIns="0" rIns="0" bIns="0" rtlCol="0" anchor="t">
            <a:spAutoFit/>
          </a:bodyPr>
          <a:lstStyle/>
          <a:p>
            <a:pPr algn="just">
              <a:lnSpc>
                <a:spcPts val="3895"/>
              </a:lnSpc>
              <a:spcBef>
                <a:spcPct val="0"/>
              </a:spcBef>
            </a:pPr>
            <a:r>
              <a:rPr lang="en-US" sz="2782" b="1" spc="-228" dirty="0">
                <a:solidFill>
                  <a:srgbClr val="05066D"/>
                </a:solidFill>
                <a:latin typeface="Public Sans Bold"/>
                <a:ea typeface="Public Sans Bold"/>
                <a:cs typeface="Public Sans Bold"/>
                <a:sym typeface="Public Sans Bold"/>
              </a:rPr>
              <a:t>This web application will provide a comprehensive PCOS risk assessment and personalized management platform for girls. Users will input their health data, which will be processed by integrated machine learning models to determine their PCOS probability score and risk category (low, medium, or high). Based on the risk level, the application will offer tailored solutions: low-risk users receive customized dietary and lifestyle plans, medium-risk users receive combined dietary and doctor consultation recommendations, and high-risk users are directed to urgent medical attention and a doctor booking system. The platform will display the PCOS probability score, personalized diet recommendations, and doctor details (if applicable), ensuring users have access to both preventative lifestyle guidance and timely medical intervention. It will prioritize user experience, data security, and provide accurate, evidence-based information, making it a valuable tool for proactive PCOS  management.</a:t>
            </a:r>
          </a:p>
        </p:txBody>
      </p:sp>
      <p:sp>
        <p:nvSpPr>
          <p:cNvPr id="4" name="Freeform 4"/>
          <p:cNvSpPr/>
          <p:nvPr/>
        </p:nvSpPr>
        <p:spPr>
          <a:xfrm rot="10614153">
            <a:off x="126088" y="6679676"/>
            <a:ext cx="6222262" cy="4835172"/>
          </a:xfrm>
          <a:custGeom>
            <a:avLst/>
            <a:gdLst/>
            <a:ahLst/>
            <a:cxnLst/>
            <a:rect l="l" t="t" r="r" b="b"/>
            <a:pathLst>
              <a:path w="9122770" h="8427480">
                <a:moveTo>
                  <a:pt x="0" y="0"/>
                </a:moveTo>
                <a:lnTo>
                  <a:pt x="9122770" y="0"/>
                </a:lnTo>
                <a:lnTo>
                  <a:pt x="9122770" y="8427480"/>
                </a:lnTo>
                <a:lnTo>
                  <a:pt x="0" y="8427480"/>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txBody>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1443" y="3488628"/>
            <a:ext cx="7238508" cy="4844524"/>
          </a:xfrm>
          <a:custGeom>
            <a:avLst/>
            <a:gdLst/>
            <a:ahLst/>
            <a:cxnLst/>
            <a:rect l="l" t="t" r="r" b="b"/>
            <a:pathLst>
              <a:path w="7238508" h="4844524">
                <a:moveTo>
                  <a:pt x="0" y="0"/>
                </a:moveTo>
                <a:lnTo>
                  <a:pt x="7238508" y="0"/>
                </a:lnTo>
                <a:lnTo>
                  <a:pt x="7238508" y="4844524"/>
                </a:lnTo>
                <a:lnTo>
                  <a:pt x="0" y="4844524"/>
                </a:lnTo>
                <a:lnTo>
                  <a:pt x="0" y="0"/>
                </a:lnTo>
                <a:close/>
              </a:path>
            </a:pathLst>
          </a:custGeom>
          <a:blipFill>
            <a:blip r:embed="rId2"/>
            <a:stretch>
              <a:fillRect t="-19096"/>
            </a:stretch>
          </a:blipFill>
        </p:spPr>
      </p:sp>
      <p:sp>
        <p:nvSpPr>
          <p:cNvPr id="3" name="AutoShape 3"/>
          <p:cNvSpPr/>
          <p:nvPr/>
        </p:nvSpPr>
        <p:spPr>
          <a:xfrm flipH="1" flipV="1">
            <a:off x="8442044" y="2342010"/>
            <a:ext cx="0" cy="6637381"/>
          </a:xfrm>
          <a:prstGeom prst="line">
            <a:avLst/>
          </a:prstGeom>
          <a:ln w="66675" cap="flat">
            <a:solidFill>
              <a:srgbClr val="05066D"/>
            </a:solidFill>
            <a:prstDash val="sysDot"/>
            <a:headEnd type="none" w="sm" len="sm"/>
            <a:tailEnd type="none" w="sm" len="sm"/>
          </a:ln>
        </p:spPr>
      </p:sp>
      <p:sp>
        <p:nvSpPr>
          <p:cNvPr id="4" name="Freeform 4"/>
          <p:cNvSpPr/>
          <p:nvPr/>
        </p:nvSpPr>
        <p:spPr>
          <a:xfrm>
            <a:off x="9838341" y="3488628"/>
            <a:ext cx="7110402" cy="5174135"/>
          </a:xfrm>
          <a:custGeom>
            <a:avLst/>
            <a:gdLst/>
            <a:ahLst/>
            <a:cxnLst/>
            <a:rect l="l" t="t" r="r" b="b"/>
            <a:pathLst>
              <a:path w="7110402" h="5174135">
                <a:moveTo>
                  <a:pt x="0" y="0"/>
                </a:moveTo>
                <a:lnTo>
                  <a:pt x="7110401" y="0"/>
                </a:lnTo>
                <a:lnTo>
                  <a:pt x="7110401" y="5174135"/>
                </a:lnTo>
                <a:lnTo>
                  <a:pt x="0" y="5174135"/>
                </a:lnTo>
                <a:lnTo>
                  <a:pt x="0" y="0"/>
                </a:lnTo>
                <a:close/>
              </a:path>
            </a:pathLst>
          </a:custGeom>
          <a:blipFill>
            <a:blip r:embed="rId3"/>
            <a:stretch>
              <a:fillRect/>
            </a:stretch>
          </a:blipFill>
        </p:spPr>
      </p:sp>
      <p:sp>
        <p:nvSpPr>
          <p:cNvPr id="5" name="TextBox 5"/>
          <p:cNvSpPr txBox="1"/>
          <p:nvPr/>
        </p:nvSpPr>
        <p:spPr>
          <a:xfrm>
            <a:off x="4250697" y="315394"/>
            <a:ext cx="10091891" cy="1108060"/>
          </a:xfrm>
          <a:prstGeom prst="rect">
            <a:avLst/>
          </a:prstGeom>
        </p:spPr>
        <p:txBody>
          <a:bodyPr wrap="square" lIns="0" tIns="0" rIns="0" bIns="0" rtlCol="0" anchor="t">
            <a:spAutoFit/>
          </a:bodyPr>
          <a:lstStyle/>
          <a:p>
            <a:pPr marL="0" lvl="0" indent="0" algn="ctr">
              <a:lnSpc>
                <a:spcPts val="9078"/>
              </a:lnSpc>
              <a:spcBef>
                <a:spcPct val="0"/>
              </a:spcBef>
            </a:pPr>
            <a:r>
              <a:rPr lang="en-US" sz="6484" b="1" dirty="0">
                <a:solidFill>
                  <a:srgbClr val="05066D"/>
                </a:solidFill>
                <a:latin typeface="Poppins Ultra-Bold"/>
                <a:ea typeface="Poppins Ultra-Bold"/>
                <a:cs typeface="Poppins Ultra-Bold"/>
                <a:sym typeface="Poppins Ultra-Bold"/>
              </a:rPr>
              <a:t>Data Visualization</a:t>
            </a:r>
          </a:p>
        </p:txBody>
      </p:sp>
      <p:sp>
        <p:nvSpPr>
          <p:cNvPr id="6" name="TextBox 6"/>
          <p:cNvSpPr txBox="1"/>
          <p:nvPr/>
        </p:nvSpPr>
        <p:spPr>
          <a:xfrm>
            <a:off x="1648097" y="2275335"/>
            <a:ext cx="5958483" cy="458287"/>
          </a:xfrm>
          <a:prstGeom prst="rect">
            <a:avLst/>
          </a:prstGeom>
        </p:spPr>
        <p:txBody>
          <a:bodyPr lIns="0" tIns="0" rIns="0" bIns="0" rtlCol="0" anchor="t">
            <a:spAutoFit/>
          </a:bodyPr>
          <a:lstStyle/>
          <a:p>
            <a:pPr algn="ctr">
              <a:lnSpc>
                <a:spcPts val="3615"/>
              </a:lnSpc>
              <a:spcBef>
                <a:spcPct val="0"/>
              </a:spcBef>
            </a:pPr>
            <a:r>
              <a:rPr lang="en-US" sz="2582" b="1" spc="-211">
                <a:solidFill>
                  <a:srgbClr val="05066D"/>
                </a:solidFill>
                <a:latin typeface="Public Sans Bold"/>
                <a:ea typeface="Public Sans Bold"/>
                <a:cs typeface="Public Sans Bold"/>
                <a:sym typeface="Public Sans Bold"/>
              </a:rPr>
              <a:t>Length of menstrual phase in PCOS vs normal</a:t>
            </a:r>
          </a:p>
        </p:txBody>
      </p:sp>
      <p:sp>
        <p:nvSpPr>
          <p:cNvPr id="7" name="TextBox 7"/>
          <p:cNvSpPr txBox="1"/>
          <p:nvPr/>
        </p:nvSpPr>
        <p:spPr>
          <a:xfrm>
            <a:off x="9550064" y="2284860"/>
            <a:ext cx="8559170" cy="472257"/>
          </a:xfrm>
          <a:prstGeom prst="rect">
            <a:avLst/>
          </a:prstGeom>
        </p:spPr>
        <p:txBody>
          <a:bodyPr lIns="0" tIns="0" rIns="0" bIns="0" rtlCol="0" anchor="t">
            <a:spAutoFit/>
          </a:bodyPr>
          <a:lstStyle/>
          <a:p>
            <a:pPr algn="l">
              <a:lnSpc>
                <a:spcPts val="3895"/>
              </a:lnSpc>
              <a:spcBef>
                <a:spcPct val="0"/>
              </a:spcBef>
            </a:pPr>
            <a:r>
              <a:rPr lang="en-US" sz="2782" b="1" spc="-228">
                <a:solidFill>
                  <a:srgbClr val="05066D"/>
                </a:solidFill>
                <a:latin typeface="Public Sans Bold"/>
                <a:ea typeface="Public Sans Bold"/>
                <a:cs typeface="Public Sans Bold"/>
                <a:sym typeface="Public Sans Bold"/>
              </a:rPr>
              <a:t>Pattern of weight gain (BMI) over years in PCOS and Normal</a:t>
            </a:r>
          </a:p>
        </p:txBody>
      </p:sp>
      <p:sp>
        <p:nvSpPr>
          <p:cNvPr id="8" name="Freeform 8"/>
          <p:cNvSpPr/>
          <p:nvPr/>
        </p:nvSpPr>
        <p:spPr>
          <a:xfrm>
            <a:off x="13228541" y="-876301"/>
            <a:ext cx="4828217" cy="4364927"/>
          </a:xfrm>
          <a:custGeom>
            <a:avLst/>
            <a:gdLst/>
            <a:ahLst/>
            <a:cxnLst/>
            <a:rect l="l" t="t" r="r" b="b"/>
            <a:pathLst>
              <a:path w="5987156" h="5530846">
                <a:moveTo>
                  <a:pt x="0" y="0"/>
                </a:moveTo>
                <a:lnTo>
                  <a:pt x="5987156" y="0"/>
                </a:lnTo>
                <a:lnTo>
                  <a:pt x="5987156" y="5530847"/>
                </a:lnTo>
                <a:lnTo>
                  <a:pt x="0" y="5530847"/>
                </a:lnTo>
                <a:lnTo>
                  <a:pt x="0" y="0"/>
                </a:lnTo>
                <a:close/>
              </a:path>
            </a:pathLst>
          </a:custGeom>
          <a:blipFill>
            <a:blip r:embed="rId4">
              <a:alphaModFix amt="43999"/>
              <a:extLst>
                <a:ext uri="{96DAC541-7B7A-43D3-8B79-37D633B846F1}">
                  <asvg:svgBlip xmlns:asvg="http://schemas.microsoft.com/office/drawing/2016/SVG/main" r:embed="rId5"/>
                </a:ext>
              </a:extLst>
            </a:blip>
            <a:stretch>
              <a:fillRect t="-6179" r="-211836"/>
            </a:stretch>
          </a:blipFill>
        </p:spPr>
        <p:txBody>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553213" y="1824810"/>
            <a:ext cx="0" cy="6637381"/>
          </a:xfrm>
          <a:prstGeom prst="line">
            <a:avLst/>
          </a:prstGeom>
          <a:ln w="66675" cap="flat">
            <a:solidFill>
              <a:srgbClr val="05066D"/>
            </a:solidFill>
            <a:prstDash val="sysDot"/>
            <a:headEnd type="none" w="sm" len="sm"/>
            <a:tailEnd type="none" w="sm" len="sm"/>
          </a:ln>
        </p:spPr>
      </p:sp>
      <p:sp>
        <p:nvSpPr>
          <p:cNvPr id="3" name="Freeform 3"/>
          <p:cNvSpPr/>
          <p:nvPr/>
        </p:nvSpPr>
        <p:spPr>
          <a:xfrm>
            <a:off x="0" y="0"/>
            <a:ext cx="3581400" cy="3390900"/>
          </a:xfrm>
          <a:custGeom>
            <a:avLst/>
            <a:gdLst/>
            <a:ahLst/>
            <a:cxnLst/>
            <a:rect l="l" t="t" r="r" b="b"/>
            <a:pathLst>
              <a:path w="4991149" h="7541571">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585412" y="3258810"/>
            <a:ext cx="6252517" cy="5203380"/>
          </a:xfrm>
          <a:custGeom>
            <a:avLst/>
            <a:gdLst/>
            <a:ahLst/>
            <a:cxnLst/>
            <a:rect l="l" t="t" r="r" b="b"/>
            <a:pathLst>
              <a:path w="6252517" h="5203380">
                <a:moveTo>
                  <a:pt x="0" y="0"/>
                </a:moveTo>
                <a:lnTo>
                  <a:pt x="6252517" y="0"/>
                </a:lnTo>
                <a:lnTo>
                  <a:pt x="6252517" y="5203380"/>
                </a:lnTo>
                <a:lnTo>
                  <a:pt x="0" y="5203380"/>
                </a:lnTo>
                <a:lnTo>
                  <a:pt x="0" y="0"/>
                </a:lnTo>
                <a:close/>
              </a:path>
            </a:pathLst>
          </a:custGeom>
          <a:blipFill>
            <a:blip r:embed="rId4"/>
            <a:stretch>
              <a:fillRect/>
            </a:stretch>
          </a:blipFill>
        </p:spPr>
      </p:sp>
      <p:sp>
        <p:nvSpPr>
          <p:cNvPr id="5" name="Freeform 5"/>
          <p:cNvSpPr/>
          <p:nvPr/>
        </p:nvSpPr>
        <p:spPr>
          <a:xfrm>
            <a:off x="9829800" y="3390900"/>
            <a:ext cx="6363279" cy="4293193"/>
          </a:xfrm>
          <a:custGeom>
            <a:avLst/>
            <a:gdLst/>
            <a:ahLst/>
            <a:cxnLst/>
            <a:rect l="l" t="t" r="r" b="b"/>
            <a:pathLst>
              <a:path w="6363279" h="4293193">
                <a:moveTo>
                  <a:pt x="0" y="0"/>
                </a:moveTo>
                <a:lnTo>
                  <a:pt x="6363279" y="0"/>
                </a:lnTo>
                <a:lnTo>
                  <a:pt x="6363279" y="4293192"/>
                </a:lnTo>
                <a:lnTo>
                  <a:pt x="0" y="4293192"/>
                </a:lnTo>
                <a:lnTo>
                  <a:pt x="0" y="0"/>
                </a:lnTo>
                <a:close/>
              </a:path>
            </a:pathLst>
          </a:custGeom>
          <a:blipFill>
            <a:blip r:embed="rId5"/>
            <a:stretch>
              <a:fillRect t="-16134" r="-11098" b="-8163"/>
            </a:stretch>
          </a:blipFill>
        </p:spPr>
      </p:sp>
      <p:sp>
        <p:nvSpPr>
          <p:cNvPr id="6" name="TextBox 6"/>
          <p:cNvSpPr txBox="1"/>
          <p:nvPr/>
        </p:nvSpPr>
        <p:spPr>
          <a:xfrm>
            <a:off x="4723960" y="350711"/>
            <a:ext cx="9253693" cy="1108060"/>
          </a:xfrm>
          <a:prstGeom prst="rect">
            <a:avLst/>
          </a:prstGeom>
        </p:spPr>
        <p:txBody>
          <a:bodyPr wrap="square" lIns="0" tIns="0" rIns="0" bIns="0" rtlCol="0" anchor="t">
            <a:spAutoFit/>
          </a:bodyPr>
          <a:lstStyle/>
          <a:p>
            <a:pPr marL="0" lvl="0" indent="0" algn="ctr">
              <a:lnSpc>
                <a:spcPts val="9078"/>
              </a:lnSpc>
              <a:spcBef>
                <a:spcPct val="0"/>
              </a:spcBef>
            </a:pPr>
            <a:r>
              <a:rPr lang="en-US" sz="6484" b="1" dirty="0">
                <a:solidFill>
                  <a:srgbClr val="05066D"/>
                </a:solidFill>
                <a:latin typeface="Poppins Ultra-Bold"/>
                <a:ea typeface="Poppins Ultra-Bold"/>
                <a:cs typeface="Poppins Ultra-Bold"/>
                <a:sym typeface="Poppins Ultra-Bold"/>
              </a:rPr>
              <a:t>Data Visualization</a:t>
            </a:r>
          </a:p>
        </p:txBody>
      </p:sp>
      <p:sp>
        <p:nvSpPr>
          <p:cNvPr id="7" name="TextBox 7"/>
          <p:cNvSpPr txBox="1"/>
          <p:nvPr/>
        </p:nvSpPr>
        <p:spPr>
          <a:xfrm>
            <a:off x="2590800" y="2205908"/>
            <a:ext cx="5509969" cy="472257"/>
          </a:xfrm>
          <a:prstGeom prst="rect">
            <a:avLst/>
          </a:prstGeom>
        </p:spPr>
        <p:txBody>
          <a:bodyPr wrap="square" lIns="0" tIns="0" rIns="0" bIns="0" rtlCol="0" anchor="t">
            <a:spAutoFit/>
          </a:bodyPr>
          <a:lstStyle/>
          <a:p>
            <a:pPr algn="ctr">
              <a:lnSpc>
                <a:spcPts val="3895"/>
              </a:lnSpc>
              <a:spcBef>
                <a:spcPct val="0"/>
              </a:spcBef>
            </a:pPr>
            <a:r>
              <a:rPr lang="en-US" sz="2782" b="1" spc="-228" dirty="0">
                <a:solidFill>
                  <a:srgbClr val="05066D"/>
                </a:solidFill>
                <a:latin typeface="Public Sans Bold"/>
                <a:ea typeface="Public Sans Bold"/>
                <a:cs typeface="Public Sans Bold"/>
                <a:sym typeface="Public Sans Bold"/>
              </a:rPr>
              <a:t>Distribution of follicles in both ovaries</a:t>
            </a:r>
          </a:p>
        </p:txBody>
      </p:sp>
      <p:sp>
        <p:nvSpPr>
          <p:cNvPr id="8" name="TextBox 8"/>
          <p:cNvSpPr txBox="1"/>
          <p:nvPr/>
        </p:nvSpPr>
        <p:spPr>
          <a:xfrm>
            <a:off x="10296947" y="2054475"/>
            <a:ext cx="4230118" cy="472257"/>
          </a:xfrm>
          <a:prstGeom prst="rect">
            <a:avLst/>
          </a:prstGeom>
        </p:spPr>
        <p:txBody>
          <a:bodyPr lIns="0" tIns="0" rIns="0" bIns="0" rtlCol="0" anchor="t">
            <a:spAutoFit/>
          </a:bodyPr>
          <a:lstStyle/>
          <a:p>
            <a:pPr algn="ctr">
              <a:lnSpc>
                <a:spcPts val="3895"/>
              </a:lnSpc>
              <a:spcBef>
                <a:spcPct val="0"/>
              </a:spcBef>
            </a:pPr>
            <a:r>
              <a:rPr lang="en-US" sz="2782" b="1" spc="-228">
                <a:solidFill>
                  <a:srgbClr val="05066D"/>
                </a:solidFill>
                <a:latin typeface="Public Sans Bold"/>
                <a:ea typeface="Public Sans Bold"/>
                <a:cs typeface="Public Sans Bold"/>
                <a:sym typeface="Public Sans Bold"/>
              </a:rPr>
              <a:t>Cycle  IR  wrt  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270" y="2229863"/>
            <a:ext cx="7842711" cy="5827273"/>
          </a:xfrm>
          <a:custGeom>
            <a:avLst/>
            <a:gdLst/>
            <a:ahLst/>
            <a:cxnLst/>
            <a:rect l="l" t="t" r="r" b="b"/>
            <a:pathLst>
              <a:path w="7842711" h="5827273">
                <a:moveTo>
                  <a:pt x="0" y="0"/>
                </a:moveTo>
                <a:lnTo>
                  <a:pt x="7842711" y="0"/>
                </a:lnTo>
                <a:lnTo>
                  <a:pt x="7842711" y="5827274"/>
                </a:lnTo>
                <a:lnTo>
                  <a:pt x="0" y="5827274"/>
                </a:lnTo>
                <a:lnTo>
                  <a:pt x="0" y="0"/>
                </a:lnTo>
                <a:close/>
              </a:path>
            </a:pathLst>
          </a:custGeom>
          <a:blipFill>
            <a:blip r:embed="rId2"/>
            <a:stretch>
              <a:fillRect t="-2784" r="-322"/>
            </a:stretch>
          </a:blipFill>
        </p:spPr>
      </p:sp>
      <p:sp>
        <p:nvSpPr>
          <p:cNvPr id="3" name="Freeform 3"/>
          <p:cNvSpPr/>
          <p:nvPr/>
        </p:nvSpPr>
        <p:spPr>
          <a:xfrm>
            <a:off x="9592305" y="2229863"/>
            <a:ext cx="7907273" cy="5357178"/>
          </a:xfrm>
          <a:custGeom>
            <a:avLst/>
            <a:gdLst/>
            <a:ahLst/>
            <a:cxnLst/>
            <a:rect l="l" t="t" r="r" b="b"/>
            <a:pathLst>
              <a:path w="7907273" h="5357178">
                <a:moveTo>
                  <a:pt x="0" y="0"/>
                </a:moveTo>
                <a:lnTo>
                  <a:pt x="7907273" y="0"/>
                </a:lnTo>
                <a:lnTo>
                  <a:pt x="7907273" y="5357178"/>
                </a:lnTo>
                <a:lnTo>
                  <a:pt x="0" y="5357178"/>
                </a:lnTo>
                <a:lnTo>
                  <a:pt x="0" y="0"/>
                </a:lnTo>
                <a:close/>
              </a:path>
            </a:pathLst>
          </a:custGeom>
          <a:blipFill>
            <a:blip r:embed="rId3"/>
            <a:stretch>
              <a:fillRect/>
            </a:stretch>
          </a:blipFill>
        </p:spPr>
      </p:sp>
      <p:sp>
        <p:nvSpPr>
          <p:cNvPr id="4" name="TextBox 4"/>
          <p:cNvSpPr txBox="1"/>
          <p:nvPr/>
        </p:nvSpPr>
        <p:spPr>
          <a:xfrm>
            <a:off x="4965458" y="495300"/>
            <a:ext cx="9253694" cy="1108060"/>
          </a:xfrm>
          <a:prstGeom prst="rect">
            <a:avLst/>
          </a:prstGeom>
        </p:spPr>
        <p:txBody>
          <a:bodyPr wrap="square" lIns="0" tIns="0" rIns="0" bIns="0" rtlCol="0" anchor="t">
            <a:spAutoFit/>
          </a:bodyPr>
          <a:lstStyle/>
          <a:p>
            <a:pPr marL="0" lvl="0" indent="0" algn="ctr">
              <a:lnSpc>
                <a:spcPts val="9078"/>
              </a:lnSpc>
              <a:spcBef>
                <a:spcPct val="0"/>
              </a:spcBef>
            </a:pPr>
            <a:r>
              <a:rPr lang="en-US" sz="6484" b="1" dirty="0">
                <a:solidFill>
                  <a:srgbClr val="05066D"/>
                </a:solidFill>
                <a:latin typeface="Poppins Ultra-Bold"/>
                <a:ea typeface="Poppins Ultra-Bold"/>
                <a:cs typeface="Poppins Ultra-Bold"/>
                <a:sym typeface="Poppins Ultra-Bold"/>
              </a:rPr>
              <a:t>Data Visualization</a:t>
            </a:r>
          </a:p>
        </p:txBody>
      </p:sp>
      <p:sp>
        <p:nvSpPr>
          <p:cNvPr id="5" name="AutoShape 5"/>
          <p:cNvSpPr/>
          <p:nvPr/>
        </p:nvSpPr>
        <p:spPr>
          <a:xfrm>
            <a:off x="9163050" y="2062304"/>
            <a:ext cx="0" cy="6492240"/>
          </a:xfrm>
          <a:prstGeom prst="line">
            <a:avLst/>
          </a:prstGeom>
          <a:ln w="104775" cap="flat">
            <a:solidFill>
              <a:srgbClr val="1F2B5B"/>
            </a:solidFill>
            <a:prstDash val="solid"/>
            <a:headEnd type="oval" w="lg" len="lg"/>
            <a:tailEnd type="oval" w="lg" len="lg"/>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1092" y="1379163"/>
            <a:ext cx="11859626" cy="3261397"/>
          </a:xfrm>
          <a:custGeom>
            <a:avLst/>
            <a:gdLst/>
            <a:ahLst/>
            <a:cxnLst/>
            <a:rect l="l" t="t" r="r" b="b"/>
            <a:pathLst>
              <a:path w="11859626" h="3261397">
                <a:moveTo>
                  <a:pt x="0" y="0"/>
                </a:moveTo>
                <a:lnTo>
                  <a:pt x="11859626" y="0"/>
                </a:lnTo>
                <a:lnTo>
                  <a:pt x="11859626" y="3261397"/>
                </a:lnTo>
                <a:lnTo>
                  <a:pt x="0" y="3261397"/>
                </a:lnTo>
                <a:lnTo>
                  <a:pt x="0" y="0"/>
                </a:lnTo>
                <a:close/>
              </a:path>
            </a:pathLst>
          </a:custGeom>
          <a:blipFill>
            <a:blip r:embed="rId2"/>
            <a:stretch>
              <a:fillRect/>
            </a:stretch>
          </a:blipFill>
        </p:spPr>
      </p:sp>
      <p:sp>
        <p:nvSpPr>
          <p:cNvPr id="3" name="TextBox 3"/>
          <p:cNvSpPr txBox="1"/>
          <p:nvPr/>
        </p:nvSpPr>
        <p:spPr>
          <a:xfrm>
            <a:off x="0" y="4784091"/>
            <a:ext cx="18288000" cy="2473325"/>
          </a:xfrm>
          <a:prstGeom prst="rect">
            <a:avLst/>
          </a:prstGeom>
        </p:spPr>
        <p:txBody>
          <a:bodyPr lIns="0" tIns="0" rIns="0" bIns="0" rtlCol="0" anchor="t">
            <a:spAutoFit/>
          </a:bodyPr>
          <a:lstStyle/>
          <a:p>
            <a:pPr algn="ctr">
              <a:lnSpc>
                <a:spcPts val="4900"/>
              </a:lnSpc>
              <a:spcBef>
                <a:spcPct val="0"/>
              </a:spcBef>
            </a:pPr>
            <a:r>
              <a:rPr lang="en-US" sz="3500" b="1" spc="175" dirty="0">
                <a:solidFill>
                  <a:srgbClr val="05066D"/>
                </a:solidFill>
                <a:latin typeface="Public Sans Bold"/>
                <a:ea typeface="Public Sans Bold"/>
                <a:cs typeface="Public Sans Bold"/>
                <a:sym typeface="Public Sans Bold"/>
              </a:rPr>
              <a:t>Given that Random Forest exhibits the highest accuracy and Logistic Regression the lowest within the evaluated machine learning models, the application should prioritize the Random Forest model for PCOS risk prediction.</a:t>
            </a:r>
          </a:p>
        </p:txBody>
      </p:sp>
      <p:sp>
        <p:nvSpPr>
          <p:cNvPr id="4" name="TextBox 4"/>
          <p:cNvSpPr txBox="1"/>
          <p:nvPr/>
        </p:nvSpPr>
        <p:spPr>
          <a:xfrm>
            <a:off x="3663053" y="140130"/>
            <a:ext cx="10961893" cy="1010434"/>
          </a:xfrm>
          <a:prstGeom prst="rect">
            <a:avLst/>
          </a:prstGeom>
        </p:spPr>
        <p:txBody>
          <a:bodyPr lIns="0" tIns="0" rIns="0" bIns="0" rtlCol="0" anchor="t">
            <a:spAutoFit/>
          </a:bodyPr>
          <a:lstStyle/>
          <a:p>
            <a:pPr algn="l">
              <a:lnSpc>
                <a:spcPts val="7831"/>
              </a:lnSpc>
              <a:spcBef>
                <a:spcPct val="0"/>
              </a:spcBef>
            </a:pPr>
            <a:r>
              <a:rPr lang="en-US" sz="5594" b="1">
                <a:solidFill>
                  <a:srgbClr val="05066D"/>
                </a:solidFill>
                <a:latin typeface="Poppins Ultra-Bold"/>
                <a:ea typeface="Poppins Ultra-Bold"/>
                <a:cs typeface="Poppins Ultra-Bold"/>
                <a:sym typeface="Poppins Ultra-Bold"/>
              </a:rPr>
              <a:t>Proposed Model &amp; 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5452" r="1592" b="5981"/>
          <a:stretch>
            <a:fillRect/>
          </a:stretch>
        </p:blipFill>
        <p:spPr>
          <a:xfrm>
            <a:off x="0" y="1028700"/>
            <a:ext cx="18288000" cy="9258300"/>
          </a:xfrm>
          <a:prstGeom prst="rect">
            <a:avLst/>
          </a:prstGeom>
        </p:spPr>
      </p:pic>
      <p:sp>
        <p:nvSpPr>
          <p:cNvPr id="3" name="TextBox 3"/>
          <p:cNvSpPr txBox="1"/>
          <p:nvPr/>
        </p:nvSpPr>
        <p:spPr>
          <a:xfrm>
            <a:off x="3807362" y="87615"/>
            <a:ext cx="10312086" cy="941085"/>
          </a:xfrm>
          <a:prstGeom prst="rect">
            <a:avLst/>
          </a:prstGeom>
        </p:spPr>
        <p:txBody>
          <a:bodyPr lIns="0" tIns="0" rIns="0" bIns="0" rtlCol="0" anchor="t">
            <a:spAutoFit/>
          </a:bodyPr>
          <a:lstStyle/>
          <a:p>
            <a:pPr algn="ctr">
              <a:lnSpc>
                <a:spcPts val="7367"/>
              </a:lnSpc>
              <a:spcBef>
                <a:spcPct val="0"/>
              </a:spcBef>
            </a:pPr>
            <a:r>
              <a:rPr lang="en-US" sz="5262" b="1">
                <a:solidFill>
                  <a:srgbClr val="05066D"/>
                </a:solidFill>
                <a:latin typeface="Poppins Ultra-Bold"/>
                <a:ea typeface="Poppins Ultra-Bold"/>
                <a:cs typeface="Poppins Ultra-Bold"/>
                <a:sym typeface="Poppins Ultra-Bold"/>
              </a:rPr>
              <a:t>Demo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TextBox 2"/>
          <p:cNvSpPr txBox="1"/>
          <p:nvPr/>
        </p:nvSpPr>
        <p:spPr>
          <a:xfrm>
            <a:off x="2113088" y="2891735"/>
            <a:ext cx="11691044" cy="5118735"/>
          </a:xfrm>
          <a:prstGeom prst="rect">
            <a:avLst/>
          </a:prstGeom>
        </p:spPr>
        <p:txBody>
          <a:bodyPr lIns="0" tIns="0" rIns="0" bIns="0" rtlCol="0" anchor="t">
            <a:spAutoFit/>
          </a:bodyPr>
          <a:lstStyle/>
          <a:p>
            <a:pPr algn="ctr">
              <a:lnSpc>
                <a:spcPts val="5040"/>
              </a:lnSpc>
              <a:spcBef>
                <a:spcPct val="0"/>
              </a:spcBef>
            </a:pPr>
            <a:r>
              <a:rPr lang="en-US" sz="3600">
                <a:solidFill>
                  <a:srgbClr val="05066D"/>
                </a:solidFill>
                <a:latin typeface="Poppins"/>
                <a:ea typeface="Poppins"/>
                <a:cs typeface="Poppins"/>
                <a:sym typeface="Poppins"/>
              </a:rPr>
              <a:t>In the future, this platform will provide seamless connectivity with qualified PCOS specialists through an easy-to-use online appointment booking system, ensuring users receive timely, personalized care. This will facilitate prompt medical intervention when necessary, empowering girls to proactively manage their PCOS and improve their overall health.</a:t>
            </a:r>
          </a:p>
        </p:txBody>
      </p:sp>
      <p:sp>
        <p:nvSpPr>
          <p:cNvPr id="3" name="Freeform 3"/>
          <p:cNvSpPr/>
          <p:nvPr/>
        </p:nvSpPr>
        <p:spPr>
          <a:xfrm rot="21338587">
            <a:off x="13336537" y="-1227808"/>
            <a:ext cx="4949926" cy="4240930"/>
          </a:xfrm>
          <a:custGeom>
            <a:avLst/>
            <a:gdLst/>
            <a:ahLst/>
            <a:cxnLst/>
            <a:rect l="l" t="t" r="r" b="b"/>
            <a:pathLst>
              <a:path w="7197084" h="6648560">
                <a:moveTo>
                  <a:pt x="0" y="0"/>
                </a:moveTo>
                <a:lnTo>
                  <a:pt x="7197083" y="0"/>
                </a:lnTo>
                <a:lnTo>
                  <a:pt x="7197083" y="6648560"/>
                </a:lnTo>
                <a:lnTo>
                  <a:pt x="0" y="6648560"/>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sp>
      <p:sp>
        <p:nvSpPr>
          <p:cNvPr id="4" name="Freeform 4"/>
          <p:cNvSpPr/>
          <p:nvPr/>
        </p:nvSpPr>
        <p:spPr>
          <a:xfrm>
            <a:off x="13954943" y="2673790"/>
            <a:ext cx="3943437" cy="3259407"/>
          </a:xfrm>
          <a:custGeom>
            <a:avLst/>
            <a:gdLst/>
            <a:ahLst/>
            <a:cxnLst/>
            <a:rect l="l" t="t" r="r" b="b"/>
            <a:pathLst>
              <a:path w="3943437" h="3259407">
                <a:moveTo>
                  <a:pt x="0" y="0"/>
                </a:moveTo>
                <a:lnTo>
                  <a:pt x="3943437" y="0"/>
                </a:lnTo>
                <a:lnTo>
                  <a:pt x="3943437" y="3259407"/>
                </a:lnTo>
                <a:lnTo>
                  <a:pt x="0" y="3259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648200" y="378142"/>
            <a:ext cx="8383479" cy="2001034"/>
          </a:xfrm>
          <a:prstGeom prst="rect">
            <a:avLst/>
          </a:prstGeom>
        </p:spPr>
        <p:txBody>
          <a:bodyPr wrap="square" lIns="0" tIns="0" rIns="0" bIns="0" rtlCol="0" anchor="t">
            <a:spAutoFit/>
          </a:bodyPr>
          <a:lstStyle/>
          <a:p>
            <a:pPr algn="l">
              <a:lnSpc>
                <a:spcPts val="7831"/>
              </a:lnSpc>
              <a:spcBef>
                <a:spcPct val="0"/>
              </a:spcBef>
            </a:pPr>
            <a:r>
              <a:rPr lang="en-US" sz="5594" b="1" u="sng" dirty="0">
                <a:solidFill>
                  <a:srgbClr val="05066D"/>
                </a:solidFill>
                <a:latin typeface="Poppins Ultra-Bold"/>
                <a:ea typeface="Poppins Ultra-Bold"/>
                <a:cs typeface="Poppins Ultra-Bold"/>
                <a:sym typeface="Poppins Ultra-Bold"/>
              </a:rPr>
              <a:t>Doctor Consultation &amp; Appointment Booking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146233" y="6143701"/>
            <a:ext cx="3019429" cy="4143299"/>
          </a:xfrm>
          <a:custGeom>
            <a:avLst/>
            <a:gdLst/>
            <a:ahLst/>
            <a:cxnLst/>
            <a:rect l="l" t="t" r="r" b="b"/>
            <a:pathLst>
              <a:path w="3019429" h="4143299">
                <a:moveTo>
                  <a:pt x="0" y="0"/>
                </a:moveTo>
                <a:lnTo>
                  <a:pt x="3019429" y="0"/>
                </a:lnTo>
                <a:lnTo>
                  <a:pt x="3019429" y="4143299"/>
                </a:lnTo>
                <a:lnTo>
                  <a:pt x="0" y="4143299"/>
                </a:lnTo>
                <a:lnTo>
                  <a:pt x="0" y="0"/>
                </a:lnTo>
                <a:close/>
              </a:path>
            </a:pathLst>
          </a:custGeom>
          <a:blipFill>
            <a:blip r:embed="rId2"/>
            <a:stretch>
              <a:fillRect/>
            </a:stretch>
          </a:blipFill>
        </p:spPr>
      </p:sp>
      <p:sp>
        <p:nvSpPr>
          <p:cNvPr id="3" name="Freeform 3"/>
          <p:cNvSpPr/>
          <p:nvPr/>
        </p:nvSpPr>
        <p:spPr>
          <a:xfrm>
            <a:off x="4038600" y="7505700"/>
            <a:ext cx="14401801" cy="3009900"/>
          </a:xfrm>
          <a:custGeom>
            <a:avLst/>
            <a:gdLst/>
            <a:ahLst/>
            <a:cxnLst/>
            <a:rect l="l" t="t" r="r" b="b"/>
            <a:pathLst>
              <a:path w="17583616" h="5530846">
                <a:moveTo>
                  <a:pt x="0" y="0"/>
                </a:moveTo>
                <a:lnTo>
                  <a:pt x="17583615" y="0"/>
                </a:lnTo>
                <a:lnTo>
                  <a:pt x="17583615" y="5530846"/>
                </a:lnTo>
                <a:lnTo>
                  <a:pt x="0" y="5530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469277" y="2655626"/>
            <a:ext cx="11711659" cy="5756910"/>
          </a:xfrm>
          <a:prstGeom prst="rect">
            <a:avLst/>
          </a:prstGeom>
        </p:spPr>
        <p:txBody>
          <a:bodyPr lIns="0" tIns="0" rIns="0" bIns="0" rtlCol="0" anchor="t">
            <a:spAutoFit/>
          </a:bodyPr>
          <a:lstStyle/>
          <a:p>
            <a:pPr algn="ctr">
              <a:lnSpc>
                <a:spcPts val="5040"/>
              </a:lnSpc>
              <a:spcBef>
                <a:spcPct val="0"/>
              </a:spcBef>
            </a:pPr>
            <a:r>
              <a:rPr lang="en-US" sz="3600">
                <a:solidFill>
                  <a:srgbClr val="05066D"/>
                </a:solidFill>
                <a:latin typeface="Poppins"/>
                <a:ea typeface="Poppins"/>
                <a:cs typeface="Poppins"/>
                <a:sym typeface="Poppins"/>
              </a:rPr>
              <a:t>Moving forward, our application will generate comprehensive, downloadable reports designed for personal health tracking and seamless sharing with healthcare providers. These reports will empower users with actionable insights into their PCOS risk and management, allowing them to actively participate in their healthcare journey and facilitate informed discussions with their medical professionals.</a:t>
            </a:r>
          </a:p>
        </p:txBody>
      </p:sp>
      <p:sp>
        <p:nvSpPr>
          <p:cNvPr id="5" name="TextBox 5"/>
          <p:cNvSpPr txBox="1"/>
          <p:nvPr/>
        </p:nvSpPr>
        <p:spPr>
          <a:xfrm>
            <a:off x="4961829" y="395556"/>
            <a:ext cx="8364342" cy="2001034"/>
          </a:xfrm>
          <a:prstGeom prst="rect">
            <a:avLst/>
          </a:prstGeom>
        </p:spPr>
        <p:txBody>
          <a:bodyPr lIns="0" tIns="0" rIns="0" bIns="0" rtlCol="0" anchor="t">
            <a:spAutoFit/>
          </a:bodyPr>
          <a:lstStyle/>
          <a:p>
            <a:pPr algn="l">
              <a:lnSpc>
                <a:spcPts val="7831"/>
              </a:lnSpc>
              <a:spcBef>
                <a:spcPct val="0"/>
              </a:spcBef>
            </a:pPr>
            <a:r>
              <a:rPr lang="en-US" sz="5594" b="1" u="sng">
                <a:solidFill>
                  <a:srgbClr val="05066D"/>
                </a:solidFill>
                <a:latin typeface="Poppins Ultra-Bold"/>
                <a:ea typeface="Poppins Ultra-Bold"/>
                <a:cs typeface="Poppins Ultra-Bold"/>
                <a:sym typeface="Poppins Ultra-Bold"/>
              </a:rPr>
              <a:t>Doctor Consultation &amp; Appointment Booking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C5FF"/>
        </a:solidFill>
        <a:effectLst/>
      </p:bgPr>
    </p:bg>
    <p:spTree>
      <p:nvGrpSpPr>
        <p:cNvPr id="1" name=""/>
        <p:cNvGrpSpPr/>
        <p:nvPr/>
      </p:nvGrpSpPr>
      <p:grpSpPr>
        <a:xfrm>
          <a:off x="0" y="0"/>
          <a:ext cx="0" cy="0"/>
          <a:chOff x="0" y="0"/>
          <a:chExt cx="0" cy="0"/>
        </a:xfrm>
      </p:grpSpPr>
      <p:sp>
        <p:nvSpPr>
          <p:cNvPr id="2" name="Freeform 2"/>
          <p:cNvSpPr/>
          <p:nvPr/>
        </p:nvSpPr>
        <p:spPr>
          <a:xfrm>
            <a:off x="10925105" y="2595477"/>
            <a:ext cx="8106156" cy="8229600"/>
          </a:xfrm>
          <a:custGeom>
            <a:avLst/>
            <a:gdLst/>
            <a:ahLst/>
            <a:cxnLst/>
            <a:rect l="l" t="t" r="r" b="b"/>
            <a:pathLst>
              <a:path w="8106156" h="8229600">
                <a:moveTo>
                  <a:pt x="0" y="0"/>
                </a:moveTo>
                <a:lnTo>
                  <a:pt x="8106156" y="0"/>
                </a:lnTo>
                <a:lnTo>
                  <a:pt x="8106156" y="8229600"/>
                </a:lnTo>
                <a:lnTo>
                  <a:pt x="0" y="8229600"/>
                </a:lnTo>
                <a:lnTo>
                  <a:pt x="0" y="0"/>
                </a:lnTo>
                <a:close/>
              </a:path>
            </a:pathLst>
          </a:custGeom>
          <a:blipFill>
            <a:blip r:embed="rId2"/>
            <a:stretch>
              <a:fillRect/>
            </a:stretch>
          </a:blipFill>
        </p:spPr>
      </p:sp>
      <p:sp>
        <p:nvSpPr>
          <p:cNvPr id="3" name="TextBox 3"/>
          <p:cNvSpPr txBox="1"/>
          <p:nvPr/>
        </p:nvSpPr>
        <p:spPr>
          <a:xfrm>
            <a:off x="2329557" y="2915757"/>
            <a:ext cx="13628887" cy="3057085"/>
          </a:xfrm>
          <a:prstGeom prst="rect">
            <a:avLst/>
          </a:prstGeom>
        </p:spPr>
        <p:txBody>
          <a:bodyPr lIns="0" tIns="0" rIns="0" bIns="0" rtlCol="0" anchor="t">
            <a:spAutoFit/>
          </a:bodyPr>
          <a:lstStyle/>
          <a:p>
            <a:pPr marL="0" lvl="0" indent="0" algn="ctr">
              <a:lnSpc>
                <a:spcPts val="25068"/>
              </a:lnSpc>
              <a:spcBef>
                <a:spcPct val="0"/>
              </a:spcBef>
            </a:pPr>
            <a:r>
              <a:rPr lang="en-US" sz="17906" b="1" u="none">
                <a:solidFill>
                  <a:srgbClr val="000000"/>
                </a:solidFill>
                <a:latin typeface="Open Sans Bold"/>
                <a:ea typeface="Open Sans Bold"/>
                <a:cs typeface="Open Sans Bold"/>
                <a:sym typeface="Open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396151F-616B-D432-A3C8-7BE63F413EBE}"/>
              </a:ext>
            </a:extLst>
          </p:cNvPr>
          <p:cNvPicPr>
            <a:picLocks noChangeAspect="1"/>
          </p:cNvPicPr>
          <p:nvPr/>
        </p:nvPicPr>
        <p:blipFill>
          <a:blip r:embed="rId2"/>
          <a:stretch>
            <a:fillRect/>
          </a:stretch>
        </p:blipFill>
        <p:spPr>
          <a:xfrm>
            <a:off x="0" y="-27362"/>
            <a:ext cx="18288000" cy="103143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38507" y="1411"/>
            <a:ext cx="4294384" cy="5904089"/>
          </a:xfrm>
          <a:custGeom>
            <a:avLst/>
            <a:gdLst/>
            <a:ahLst/>
            <a:cxnLst/>
            <a:rect l="l" t="t" r="r" b="b"/>
            <a:pathLst>
              <a:path w="4991149" h="7541571">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974558" y="823484"/>
            <a:ext cx="4294383" cy="4114800"/>
          </a:xfrm>
          <a:custGeom>
            <a:avLst/>
            <a:gdLst/>
            <a:ahLst/>
            <a:cxnLst/>
            <a:rect l="l" t="t" r="r" b="b"/>
            <a:pathLst>
              <a:path w="4294383" h="4114800">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255877" y="1037334"/>
            <a:ext cx="8550780" cy="1402476"/>
          </a:xfrm>
          <a:prstGeom prst="rect">
            <a:avLst/>
          </a:prstGeom>
        </p:spPr>
        <p:txBody>
          <a:bodyPr lIns="0" tIns="0" rIns="0" bIns="0" rtlCol="0" anchor="t">
            <a:spAutoFit/>
          </a:bodyPr>
          <a:lstStyle/>
          <a:p>
            <a:pPr marL="0" lvl="0" indent="0" algn="ctr">
              <a:lnSpc>
                <a:spcPts val="10898"/>
              </a:lnSpc>
              <a:spcBef>
                <a:spcPct val="0"/>
              </a:spcBef>
            </a:pPr>
            <a:r>
              <a:rPr lang="en-US" sz="7784" b="1">
                <a:solidFill>
                  <a:srgbClr val="05066D"/>
                </a:solidFill>
                <a:latin typeface="Poppins Ultra-Bold"/>
                <a:ea typeface="Poppins Ultra-Bold"/>
                <a:cs typeface="Poppins Ultra-Bold"/>
                <a:sym typeface="Poppins Ultra-Bold"/>
              </a:rPr>
              <a:t>What is PCOS?</a:t>
            </a:r>
          </a:p>
        </p:txBody>
      </p:sp>
      <p:sp>
        <p:nvSpPr>
          <p:cNvPr id="5" name="TextBox 5"/>
          <p:cNvSpPr txBox="1"/>
          <p:nvPr/>
        </p:nvSpPr>
        <p:spPr>
          <a:xfrm>
            <a:off x="4070338" y="2985659"/>
            <a:ext cx="9518790" cy="6250708"/>
          </a:xfrm>
          <a:prstGeom prst="rect">
            <a:avLst/>
          </a:prstGeom>
        </p:spPr>
        <p:txBody>
          <a:bodyPr lIns="0" tIns="0" rIns="0" bIns="0" rtlCol="0" anchor="t">
            <a:spAutoFit/>
          </a:bodyPr>
          <a:lstStyle/>
          <a:p>
            <a:pPr algn="just">
              <a:lnSpc>
                <a:spcPts val="3547"/>
              </a:lnSpc>
            </a:pPr>
            <a:r>
              <a:rPr lang="en-US" sz="2534" b="1">
                <a:solidFill>
                  <a:srgbClr val="1F2B5B"/>
                </a:solidFill>
                <a:latin typeface="Montserrat Bold"/>
                <a:ea typeface="Montserrat Bold"/>
                <a:cs typeface="Montserrat Bold"/>
                <a:sym typeface="Montserrat Bold"/>
              </a:rPr>
              <a:t>Polycystic ovary syndrome (PCOS) is a hormonal condition that affects women of reproductive age. It can cause irregular periods, excess hair, acne, and weight gain. PCOS is a leading cause of infertility. </a:t>
            </a:r>
          </a:p>
          <a:p>
            <a:pPr algn="just">
              <a:lnSpc>
                <a:spcPts val="3547"/>
              </a:lnSpc>
            </a:pPr>
            <a:r>
              <a:rPr lang="en-US" sz="2534" b="1">
                <a:solidFill>
                  <a:srgbClr val="1F2B5B"/>
                </a:solidFill>
                <a:latin typeface="Montserrat Bold"/>
                <a:ea typeface="Montserrat Bold"/>
                <a:cs typeface="Montserrat Bold"/>
                <a:sym typeface="Montserrat Bold"/>
              </a:rPr>
              <a:t>Symptoms </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Irregular periods</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Excess body and facial hair</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Acne or oily skin</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Weight gain, especially around the belly</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Thinning hair or male-pattern baldness</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Skin tags on the neck or armpits</a:t>
            </a:r>
          </a:p>
          <a:p>
            <a:pPr marL="547117" lvl="1" indent="-273559" algn="just">
              <a:lnSpc>
                <a:spcPts val="3547"/>
              </a:lnSpc>
              <a:buFont typeface="Arial"/>
              <a:buChar char="•"/>
            </a:pPr>
            <a:r>
              <a:rPr lang="en-US" sz="2534" b="1">
                <a:solidFill>
                  <a:srgbClr val="1F2B5B"/>
                </a:solidFill>
                <a:latin typeface="Montserrat Bold"/>
                <a:ea typeface="Montserrat Bold"/>
                <a:cs typeface="Montserrat Bold"/>
                <a:sym typeface="Montserrat Bold"/>
              </a:rPr>
              <a:t>Dark or thick skin patches on the back of the neck, in the armpits, and under the breasts</a:t>
            </a:r>
          </a:p>
          <a:p>
            <a:pPr algn="just">
              <a:lnSpc>
                <a:spcPts val="3547"/>
              </a:lnSpc>
              <a:spcBef>
                <a:spcPct val="0"/>
              </a:spcBef>
            </a:pPr>
            <a:endParaRPr lang="en-US" sz="2534" b="1">
              <a:solidFill>
                <a:srgbClr val="1F2B5B"/>
              </a:solidFill>
              <a:latin typeface="Montserrat Bold"/>
              <a:ea typeface="Montserrat Bold"/>
              <a:cs typeface="Montserrat Bold"/>
              <a:sym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08077" y="-746728"/>
            <a:ext cx="5257800" cy="4522564"/>
          </a:xfrm>
          <a:custGeom>
            <a:avLst/>
            <a:gdLst/>
            <a:ahLst/>
            <a:cxnLst/>
            <a:rect l="l" t="t" r="r" b="b"/>
            <a:pathLst>
              <a:path w="13398375" h="12377222">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sp>
      <p:sp>
        <p:nvSpPr>
          <p:cNvPr id="3" name="Freeform 3"/>
          <p:cNvSpPr/>
          <p:nvPr/>
        </p:nvSpPr>
        <p:spPr>
          <a:xfrm>
            <a:off x="12361588" y="1926491"/>
            <a:ext cx="5663461" cy="4900257"/>
          </a:xfrm>
          <a:custGeom>
            <a:avLst/>
            <a:gdLst/>
            <a:ahLst/>
            <a:cxnLst/>
            <a:rect l="l" t="t" r="r" b="b"/>
            <a:pathLst>
              <a:path w="5663461" h="4900257">
                <a:moveTo>
                  <a:pt x="0" y="0"/>
                </a:moveTo>
                <a:lnTo>
                  <a:pt x="5663461" y="0"/>
                </a:lnTo>
                <a:lnTo>
                  <a:pt x="5663461" y="4900257"/>
                </a:lnTo>
                <a:lnTo>
                  <a:pt x="0" y="4900257"/>
                </a:lnTo>
                <a:lnTo>
                  <a:pt x="0" y="0"/>
                </a:lnTo>
                <a:close/>
              </a:path>
            </a:pathLst>
          </a:custGeom>
          <a:blipFill>
            <a:blip r:embed="rId4"/>
            <a:stretch>
              <a:fillRect/>
            </a:stretch>
          </a:blipFill>
        </p:spPr>
      </p:sp>
      <p:sp>
        <p:nvSpPr>
          <p:cNvPr id="4" name="TextBox 4"/>
          <p:cNvSpPr txBox="1"/>
          <p:nvPr/>
        </p:nvSpPr>
        <p:spPr>
          <a:xfrm>
            <a:off x="3921773" y="112078"/>
            <a:ext cx="9825990" cy="1402476"/>
          </a:xfrm>
          <a:prstGeom prst="rect">
            <a:avLst/>
          </a:prstGeom>
        </p:spPr>
        <p:txBody>
          <a:bodyPr lIns="0" tIns="0" rIns="0" bIns="0" rtlCol="0" anchor="t">
            <a:spAutoFit/>
          </a:bodyPr>
          <a:lstStyle/>
          <a:p>
            <a:pPr marL="0" lvl="0" indent="0" algn="ctr">
              <a:lnSpc>
                <a:spcPts val="10898"/>
              </a:lnSpc>
              <a:spcBef>
                <a:spcPct val="0"/>
              </a:spcBef>
            </a:pPr>
            <a:r>
              <a:rPr lang="en-US" sz="7784" b="1" u="none" strike="noStrike">
                <a:solidFill>
                  <a:srgbClr val="05066D"/>
                </a:solidFill>
                <a:latin typeface="Poppins Ultra-Bold"/>
                <a:ea typeface="Poppins Ultra-Bold"/>
                <a:cs typeface="Poppins Ultra-Bold"/>
                <a:sym typeface="Poppins Ultra-Bold"/>
              </a:rPr>
              <a:t>Why its a problem?</a:t>
            </a:r>
          </a:p>
        </p:txBody>
      </p:sp>
      <p:sp>
        <p:nvSpPr>
          <p:cNvPr id="5" name="TextBox 5"/>
          <p:cNvSpPr txBox="1"/>
          <p:nvPr/>
        </p:nvSpPr>
        <p:spPr>
          <a:xfrm>
            <a:off x="880081" y="2029323"/>
            <a:ext cx="11003100" cy="6985025"/>
          </a:xfrm>
          <a:prstGeom prst="rect">
            <a:avLst/>
          </a:prstGeom>
        </p:spPr>
        <p:txBody>
          <a:bodyPr lIns="0" tIns="0" rIns="0" bIns="0" rtlCol="0" anchor="t">
            <a:spAutoFit/>
          </a:bodyPr>
          <a:lstStyle/>
          <a:p>
            <a:pPr marL="539539" lvl="1" indent="-269769" algn="l">
              <a:lnSpc>
                <a:spcPts val="3498"/>
              </a:lnSpc>
              <a:buFont typeface="Arial"/>
              <a:buChar char="•"/>
            </a:pPr>
            <a:r>
              <a:rPr lang="en-US" sz="2499" b="1" i="1" u="sng">
                <a:solidFill>
                  <a:srgbClr val="1F2B5B"/>
                </a:solidFill>
                <a:latin typeface="Montserrat Bold Italics"/>
                <a:ea typeface="Montserrat Bold Italics"/>
                <a:cs typeface="Montserrat Bold Italics"/>
                <a:sym typeface="Montserrat Bold Italics"/>
              </a:rPr>
              <a:t>Significant Undiagnosed Population: </a:t>
            </a:r>
            <a:r>
              <a:rPr lang="en-US" sz="2499" b="1">
                <a:solidFill>
                  <a:srgbClr val="1F2B5B"/>
                </a:solidFill>
                <a:latin typeface="Montserrat Bold"/>
                <a:ea typeface="Montserrat Bold"/>
                <a:cs typeface="Montserrat Bold"/>
                <a:sym typeface="Montserrat Bold"/>
              </a:rPr>
              <a:t>PCOS is a widespread hormonal disorder, but a large majority,roughly 70%, of affected women remain undiagnosed. This represents a serious gap in healthcare.</a:t>
            </a:r>
          </a:p>
          <a:p>
            <a:pPr algn="l">
              <a:lnSpc>
                <a:spcPts val="3498"/>
              </a:lnSpc>
            </a:pPr>
            <a:endParaRPr lang="en-US" sz="2499" b="1">
              <a:solidFill>
                <a:srgbClr val="1F2B5B"/>
              </a:solidFill>
              <a:latin typeface="Montserrat Bold"/>
              <a:ea typeface="Montserrat Bold"/>
              <a:cs typeface="Montserrat Bold"/>
              <a:sym typeface="Montserrat Bold"/>
            </a:endParaRPr>
          </a:p>
          <a:p>
            <a:pPr marL="539539" lvl="1" indent="-269769" algn="l">
              <a:lnSpc>
                <a:spcPts val="3498"/>
              </a:lnSpc>
              <a:buFont typeface="Arial"/>
              <a:buChar char="•"/>
            </a:pPr>
            <a:r>
              <a:rPr lang="en-US" sz="2499" b="1" i="1" u="sng">
                <a:solidFill>
                  <a:srgbClr val="1F2B5B"/>
                </a:solidFill>
                <a:latin typeface="Montserrat Bold Italics"/>
                <a:ea typeface="Montserrat Bold Italics"/>
                <a:cs typeface="Montserrat Bold Italics"/>
                <a:sym typeface="Montserrat Bold Italics"/>
              </a:rPr>
              <a:t>Complex and Variable Symptoms:</a:t>
            </a:r>
            <a:r>
              <a:rPr lang="en-US" sz="2499" b="1">
                <a:solidFill>
                  <a:srgbClr val="1F2B5B"/>
                </a:solidFill>
                <a:latin typeface="Montserrat Bold"/>
                <a:ea typeface="Montserrat Bold"/>
                <a:cs typeface="Montserrat Bold"/>
                <a:sym typeface="Montserrat Bold"/>
              </a:rPr>
              <a:t> The wide range and varying intensity of PCOS symptoms make it difficult to identify. Irregular periods, acne, and weight fluctuations can be attributed to other causes, delaying proper diagnosis.</a:t>
            </a:r>
          </a:p>
          <a:p>
            <a:pPr algn="l">
              <a:lnSpc>
                <a:spcPts val="3498"/>
              </a:lnSpc>
            </a:pPr>
            <a:endParaRPr lang="en-US" sz="2499" b="1">
              <a:solidFill>
                <a:srgbClr val="1F2B5B"/>
              </a:solidFill>
              <a:latin typeface="Montserrat Bold"/>
              <a:ea typeface="Montserrat Bold"/>
              <a:cs typeface="Montserrat Bold"/>
              <a:sym typeface="Montserrat Bold"/>
            </a:endParaRPr>
          </a:p>
          <a:p>
            <a:pPr marL="539539" lvl="1" indent="-269769" algn="l">
              <a:lnSpc>
                <a:spcPts val="3498"/>
              </a:lnSpc>
              <a:buFont typeface="Arial"/>
              <a:buChar char="•"/>
            </a:pPr>
            <a:r>
              <a:rPr lang="en-US" sz="2499" b="1" i="1" u="sng">
                <a:solidFill>
                  <a:srgbClr val="1F2B5B"/>
                </a:solidFill>
                <a:latin typeface="Montserrat Bold Italics"/>
                <a:ea typeface="Montserrat Bold Italics"/>
                <a:cs typeface="Montserrat Bold Italics"/>
                <a:sym typeface="Montserrat Bold Italics"/>
              </a:rPr>
              <a:t>Lack of Accessible Lifestyle Guidance:</a:t>
            </a:r>
            <a:r>
              <a:rPr lang="en-US" sz="2499" b="1">
                <a:solidFill>
                  <a:srgbClr val="1F2B5B"/>
                </a:solidFill>
                <a:latin typeface="Montserrat Bold"/>
                <a:ea typeface="Montserrat Bold"/>
                <a:cs typeface="Montserrat Bold"/>
                <a:sym typeface="Montserrat Bold"/>
              </a:rPr>
              <a:t> While diet and lifestyle changes are crucial for PCOS management, readily available, doctor-recommended resources are scarce. This leaves many women struggling to implement effective strategies.</a:t>
            </a:r>
          </a:p>
          <a:p>
            <a:pPr algn="l">
              <a:lnSpc>
                <a:spcPts val="3498"/>
              </a:lnSpc>
            </a:pPr>
            <a:endParaRPr lang="en-US" sz="2499" b="1">
              <a:solidFill>
                <a:srgbClr val="1F2B5B"/>
              </a:solidFill>
              <a:latin typeface="Montserrat Bold"/>
              <a:ea typeface="Montserrat Bold"/>
              <a:cs typeface="Montserrat Bold"/>
              <a:sym typeface="Montserrat Bold"/>
            </a:endParaRPr>
          </a:p>
          <a:p>
            <a:pPr algn="l">
              <a:lnSpc>
                <a:spcPts val="3498"/>
              </a:lnSpc>
              <a:spcBef>
                <a:spcPct val="0"/>
              </a:spcBef>
            </a:pPr>
            <a:endParaRPr lang="en-US" sz="2499" b="1">
              <a:solidFill>
                <a:srgbClr val="1F2B5B"/>
              </a:solidFill>
              <a:latin typeface="Montserrat Bold"/>
              <a:ea typeface="Montserrat Bold"/>
              <a:cs typeface="Montserrat Bold"/>
              <a:sym typeface="Montserra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680269" y="6610056"/>
            <a:ext cx="16927462" cy="3809978"/>
          </a:xfrm>
          <a:custGeom>
            <a:avLst/>
            <a:gdLst/>
            <a:ahLst/>
            <a:cxnLst/>
            <a:rect l="l" t="t" r="r" b="b"/>
            <a:pathLst>
              <a:path w="22473900" h="7069063">
                <a:moveTo>
                  <a:pt x="0" y="0"/>
                </a:moveTo>
                <a:lnTo>
                  <a:pt x="22473899" y="0"/>
                </a:lnTo>
                <a:lnTo>
                  <a:pt x="22473899"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39773" y="243787"/>
            <a:ext cx="11235803" cy="1360277"/>
          </a:xfrm>
          <a:prstGeom prst="rect">
            <a:avLst/>
          </a:prstGeom>
        </p:spPr>
        <p:txBody>
          <a:bodyPr lIns="0" tIns="0" rIns="0" bIns="0" rtlCol="0" anchor="t">
            <a:spAutoFit/>
          </a:bodyPr>
          <a:lstStyle/>
          <a:p>
            <a:pPr marL="0" lvl="0" indent="0" algn="ctr">
              <a:lnSpc>
                <a:spcPts val="10599"/>
              </a:lnSpc>
              <a:spcBef>
                <a:spcPct val="0"/>
              </a:spcBef>
            </a:pPr>
            <a:r>
              <a:rPr lang="en-US" sz="7570" b="1">
                <a:solidFill>
                  <a:srgbClr val="05066D"/>
                </a:solidFill>
                <a:latin typeface="Poppins Bold"/>
                <a:ea typeface="Poppins Bold"/>
                <a:cs typeface="Poppins Bold"/>
                <a:sym typeface="Poppins Bold"/>
              </a:rPr>
              <a:t>DATASET</a:t>
            </a:r>
          </a:p>
        </p:txBody>
      </p:sp>
      <p:sp>
        <p:nvSpPr>
          <p:cNvPr id="4" name="TextBox 4"/>
          <p:cNvSpPr txBox="1"/>
          <p:nvPr/>
        </p:nvSpPr>
        <p:spPr>
          <a:xfrm>
            <a:off x="2985393" y="6240638"/>
            <a:ext cx="11463413" cy="1773670"/>
          </a:xfrm>
          <a:prstGeom prst="rect">
            <a:avLst/>
          </a:prstGeom>
        </p:spPr>
        <p:txBody>
          <a:bodyPr lIns="0" tIns="0" rIns="0" bIns="0" rtlCol="0" anchor="t">
            <a:spAutoFit/>
          </a:bodyPr>
          <a:lstStyle/>
          <a:p>
            <a:pPr algn="just">
              <a:lnSpc>
                <a:spcPts val="3563"/>
              </a:lnSpc>
            </a:pPr>
            <a:r>
              <a:rPr lang="en-US" sz="2545" b="1">
                <a:solidFill>
                  <a:srgbClr val="1F2B5B"/>
                </a:solidFill>
                <a:latin typeface="Montserrat Bold"/>
                <a:ea typeface="Montserrat Bold"/>
                <a:cs typeface="Montserrat Bold"/>
                <a:sym typeface="Montserrat Bold"/>
              </a:rPr>
              <a:t>The data is collected from 10 different hospitals across Kerala, India, ensuring a diverse and comprehensive representation of PCOS and infertility-related health parameters.</a:t>
            </a:r>
          </a:p>
          <a:p>
            <a:pPr algn="just">
              <a:lnSpc>
                <a:spcPts val="3563"/>
              </a:lnSpc>
              <a:spcBef>
                <a:spcPct val="0"/>
              </a:spcBef>
            </a:pPr>
            <a:endParaRPr lang="en-US" sz="2545" b="1">
              <a:solidFill>
                <a:srgbClr val="1F2B5B"/>
              </a:solidFill>
              <a:latin typeface="Montserrat Bold"/>
              <a:ea typeface="Montserrat Bold"/>
              <a:cs typeface="Montserrat Bold"/>
              <a:sym typeface="Montserrat Bold"/>
            </a:endParaRPr>
          </a:p>
        </p:txBody>
      </p:sp>
      <p:sp>
        <p:nvSpPr>
          <p:cNvPr id="5" name="TextBox 5"/>
          <p:cNvSpPr txBox="1"/>
          <p:nvPr/>
        </p:nvSpPr>
        <p:spPr>
          <a:xfrm>
            <a:off x="2985393" y="2349888"/>
            <a:ext cx="11012863" cy="396017"/>
          </a:xfrm>
          <a:prstGeom prst="rect">
            <a:avLst/>
          </a:prstGeom>
        </p:spPr>
        <p:txBody>
          <a:bodyPr lIns="0" tIns="0" rIns="0" bIns="0" rtlCol="0" anchor="t">
            <a:spAutoFit/>
          </a:bodyPr>
          <a:lstStyle/>
          <a:p>
            <a:pPr algn="just">
              <a:lnSpc>
                <a:spcPts val="3372"/>
              </a:lnSpc>
              <a:spcBef>
                <a:spcPct val="0"/>
              </a:spcBef>
            </a:pPr>
            <a:r>
              <a:rPr lang="en-US" sz="2408" b="1">
                <a:solidFill>
                  <a:srgbClr val="1F2B5B"/>
                </a:solidFill>
                <a:latin typeface="Montserrat Bold"/>
                <a:ea typeface="Montserrat Bold"/>
                <a:cs typeface="Montserrat Bold"/>
                <a:sym typeface="Montserrat Bold"/>
              </a:rPr>
              <a:t>Source:-</a:t>
            </a:r>
            <a:r>
              <a:rPr lang="en-US" sz="2408" b="1" u="sng">
                <a:solidFill>
                  <a:srgbClr val="1F2B5B"/>
                </a:solidFill>
                <a:latin typeface="Montserrat Bold"/>
                <a:ea typeface="Montserrat Bold"/>
                <a:cs typeface="Montserrat Bold"/>
                <a:sym typeface="Montserrat Bold"/>
                <a:hlinkClick r:id="rId4" tooltip="https://www.kaggle.com/datasets/prasoonkottarathil/polycystic-ovary-syndrome-pcos"/>
              </a:rPr>
              <a:t> Kaggle PCOS Dataset.</a:t>
            </a:r>
          </a:p>
        </p:txBody>
      </p:sp>
      <p:sp>
        <p:nvSpPr>
          <p:cNvPr id="6" name="TextBox 6"/>
          <p:cNvSpPr txBox="1"/>
          <p:nvPr/>
        </p:nvSpPr>
        <p:spPr>
          <a:xfrm>
            <a:off x="2985393" y="3032346"/>
            <a:ext cx="11916953" cy="3116695"/>
          </a:xfrm>
          <a:prstGeom prst="rect">
            <a:avLst/>
          </a:prstGeom>
        </p:spPr>
        <p:txBody>
          <a:bodyPr lIns="0" tIns="0" rIns="0" bIns="0" rtlCol="0" anchor="t">
            <a:spAutoFit/>
          </a:bodyPr>
          <a:lstStyle/>
          <a:p>
            <a:pPr algn="just">
              <a:lnSpc>
                <a:spcPts val="3563"/>
              </a:lnSpc>
            </a:pPr>
            <a:r>
              <a:rPr lang="en-US" sz="2545" b="1">
                <a:solidFill>
                  <a:srgbClr val="1F2B5B"/>
                </a:solidFill>
                <a:latin typeface="Montserrat Bold"/>
                <a:ea typeface="Montserrat Bold"/>
                <a:cs typeface="Montserrat Bold"/>
                <a:sym typeface="Montserrat Bold"/>
              </a:rPr>
              <a:t>This dataset consists of 541 records and 45 features, encompassing physical and clinical parameters essential for diagnosing PCOS and infertility-related issues. It includes patient demographics, hormone levels, menstrual health patterns, lifestyle factors, and medical history, providing valuable insights for early detection, risk assessment, and AI-driven predictive healthcare models.</a:t>
            </a:r>
          </a:p>
          <a:p>
            <a:pPr algn="just">
              <a:lnSpc>
                <a:spcPts val="3563"/>
              </a:lnSpc>
              <a:spcBef>
                <a:spcPct val="0"/>
              </a:spcBef>
            </a:pPr>
            <a:endParaRPr lang="en-US" sz="2545" b="1">
              <a:solidFill>
                <a:srgbClr val="1F2B5B"/>
              </a:solidFill>
              <a:latin typeface="Montserrat Bold"/>
              <a:ea typeface="Montserrat Bold"/>
              <a:cs typeface="Montserrat Bold"/>
              <a:sym typeface="Montserrat Bold"/>
            </a:endParaRPr>
          </a:p>
        </p:txBody>
      </p:sp>
      <p:sp>
        <p:nvSpPr>
          <p:cNvPr id="7" name="TextBox 7"/>
          <p:cNvSpPr txBox="1"/>
          <p:nvPr/>
        </p:nvSpPr>
        <p:spPr>
          <a:xfrm>
            <a:off x="2336859" y="2302263"/>
            <a:ext cx="473440" cy="498467"/>
          </a:xfrm>
          <a:prstGeom prst="rect">
            <a:avLst/>
          </a:prstGeom>
        </p:spPr>
        <p:txBody>
          <a:bodyPr lIns="0" tIns="0" rIns="0" bIns="0" rtlCol="0" anchor="t">
            <a:spAutoFit/>
          </a:bodyPr>
          <a:lstStyle/>
          <a:p>
            <a:pPr algn="ctr">
              <a:lnSpc>
                <a:spcPts val="3801"/>
              </a:lnSpc>
              <a:spcBef>
                <a:spcPct val="0"/>
              </a:spcBef>
            </a:pPr>
            <a:r>
              <a:rPr lang="en-US" sz="2715" b="1">
                <a:solidFill>
                  <a:srgbClr val="000000"/>
                </a:solidFill>
                <a:latin typeface="Poppins Ultra-Bold"/>
                <a:ea typeface="Poppins Ultra-Bold"/>
                <a:cs typeface="Poppins Ultra-Bold"/>
                <a:sym typeface="Poppins Ultra-Bold"/>
              </a:rPr>
              <a:t>📌</a:t>
            </a:r>
          </a:p>
        </p:txBody>
      </p:sp>
      <p:sp>
        <p:nvSpPr>
          <p:cNvPr id="8" name="TextBox 8"/>
          <p:cNvSpPr txBox="1"/>
          <p:nvPr/>
        </p:nvSpPr>
        <p:spPr>
          <a:xfrm>
            <a:off x="7958909" y="2248925"/>
            <a:ext cx="532915" cy="550317"/>
          </a:xfrm>
          <a:prstGeom prst="rect">
            <a:avLst/>
          </a:prstGeom>
        </p:spPr>
        <p:txBody>
          <a:bodyPr lIns="0" tIns="0" rIns="0" bIns="0" rtlCol="0" anchor="t">
            <a:spAutoFit/>
          </a:bodyPr>
          <a:lstStyle/>
          <a:p>
            <a:pPr algn="ctr">
              <a:lnSpc>
                <a:spcPts val="4278"/>
              </a:lnSpc>
              <a:spcBef>
                <a:spcPct val="0"/>
              </a:spcBef>
            </a:pPr>
            <a:r>
              <a:rPr lang="en-US" sz="3056" b="1">
                <a:solidFill>
                  <a:srgbClr val="000000"/>
                </a:solidFill>
                <a:latin typeface="Poppins Ultra-Bold"/>
                <a:ea typeface="Poppins Ultra-Bold"/>
                <a:cs typeface="Poppins Ultra-Bold"/>
                <a:sym typeface="Poppins Ultra-Bold"/>
              </a:rPr>
              <a:t>🔗</a:t>
            </a:r>
          </a:p>
        </p:txBody>
      </p:sp>
      <p:sp>
        <p:nvSpPr>
          <p:cNvPr id="9" name="TextBox 9"/>
          <p:cNvSpPr txBox="1"/>
          <p:nvPr/>
        </p:nvSpPr>
        <p:spPr>
          <a:xfrm>
            <a:off x="2277385" y="3104643"/>
            <a:ext cx="592390" cy="621217"/>
          </a:xfrm>
          <a:prstGeom prst="rect">
            <a:avLst/>
          </a:prstGeom>
        </p:spPr>
        <p:txBody>
          <a:bodyPr lIns="0" tIns="0" rIns="0" bIns="0" rtlCol="0" anchor="t">
            <a:spAutoFit/>
          </a:bodyPr>
          <a:lstStyle/>
          <a:p>
            <a:pPr algn="ctr">
              <a:lnSpc>
                <a:spcPts val="4756"/>
              </a:lnSpc>
              <a:spcBef>
                <a:spcPct val="0"/>
              </a:spcBef>
            </a:pPr>
            <a:r>
              <a:rPr lang="en-US" sz="3397" b="1">
                <a:solidFill>
                  <a:srgbClr val="000000"/>
                </a:solidFill>
                <a:latin typeface="Poppins Ultra-Bold"/>
                <a:ea typeface="Poppins Ultra-Bold"/>
                <a:cs typeface="Poppins Ultra-Bold"/>
                <a:sym typeface="Poppins Ultra-Bold"/>
              </a:rPr>
              <a:t>🩺</a:t>
            </a:r>
          </a:p>
        </p:txBody>
      </p:sp>
      <p:sp>
        <p:nvSpPr>
          <p:cNvPr id="10" name="TextBox 10"/>
          <p:cNvSpPr txBox="1"/>
          <p:nvPr/>
        </p:nvSpPr>
        <p:spPr>
          <a:xfrm>
            <a:off x="2217910" y="6183488"/>
            <a:ext cx="592390" cy="621217"/>
          </a:xfrm>
          <a:prstGeom prst="rect">
            <a:avLst/>
          </a:prstGeom>
        </p:spPr>
        <p:txBody>
          <a:bodyPr lIns="0" tIns="0" rIns="0" bIns="0" rtlCol="0" anchor="t">
            <a:spAutoFit/>
          </a:bodyPr>
          <a:lstStyle/>
          <a:p>
            <a:pPr algn="ctr">
              <a:lnSpc>
                <a:spcPts val="4756"/>
              </a:lnSpc>
              <a:spcBef>
                <a:spcPct val="0"/>
              </a:spcBef>
            </a:pPr>
            <a:r>
              <a:rPr lang="en-US" sz="3397" b="1">
                <a:solidFill>
                  <a:srgbClr val="000000"/>
                </a:solidFill>
                <a:latin typeface="Poppins Ultra-Bold"/>
                <a:ea typeface="Poppins Ultra-Bold"/>
                <a:cs typeface="Poppins Ultra-Bold"/>
                <a:sym typeface="Poppins Ultra-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rot="-10361750">
            <a:off x="-48334" y="7613668"/>
            <a:ext cx="3880095" cy="2910103"/>
          </a:xfrm>
          <a:custGeom>
            <a:avLst/>
            <a:gdLst/>
            <a:ahLst/>
            <a:cxnLst/>
            <a:rect l="l" t="t" r="r" b="b"/>
            <a:pathLst>
              <a:path w="13398375" h="12377222">
                <a:moveTo>
                  <a:pt x="0" y="0"/>
                </a:moveTo>
                <a:lnTo>
                  <a:pt x="13398376" y="0"/>
                </a:lnTo>
                <a:lnTo>
                  <a:pt x="13398376" y="12377221"/>
                </a:lnTo>
                <a:lnTo>
                  <a:pt x="0" y="12377221"/>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sp>
      <p:sp>
        <p:nvSpPr>
          <p:cNvPr id="3" name="TextBox 3"/>
          <p:cNvSpPr txBox="1"/>
          <p:nvPr/>
        </p:nvSpPr>
        <p:spPr>
          <a:xfrm>
            <a:off x="1461625" y="1563251"/>
            <a:ext cx="4053007" cy="1443807"/>
          </a:xfrm>
          <a:prstGeom prst="rect">
            <a:avLst/>
          </a:prstGeom>
        </p:spPr>
        <p:txBody>
          <a:bodyPr lIns="0" tIns="0" rIns="0" bIns="0" rtlCol="0" anchor="t">
            <a:spAutoFit/>
          </a:bodyPr>
          <a:lstStyle/>
          <a:p>
            <a:pPr algn="l">
              <a:lnSpc>
                <a:spcPts val="3895"/>
              </a:lnSpc>
            </a:pPr>
            <a:r>
              <a:rPr lang="en-US" sz="2782" b="1" spc="-228" dirty="0">
                <a:solidFill>
                  <a:srgbClr val="05066D"/>
                </a:solidFill>
                <a:latin typeface="Public Sans Bold"/>
                <a:ea typeface="Public Sans Bold"/>
                <a:cs typeface="Public Sans Bold"/>
                <a:sym typeface="Public Sans Bold"/>
              </a:rPr>
              <a:t>AI-Powered PCOS Detection</a:t>
            </a:r>
          </a:p>
          <a:p>
            <a:pPr algn="ctr">
              <a:lnSpc>
                <a:spcPts val="3895"/>
              </a:lnSpc>
            </a:pPr>
            <a:endParaRPr lang="en-US" sz="2782" b="1" spc="-228" dirty="0">
              <a:solidFill>
                <a:srgbClr val="05066D"/>
              </a:solidFill>
              <a:latin typeface="Public Sans Bold"/>
              <a:ea typeface="Public Sans Bold"/>
              <a:cs typeface="Public Sans Bold"/>
              <a:sym typeface="Public Sans Bold"/>
            </a:endParaRPr>
          </a:p>
          <a:p>
            <a:pPr algn="l">
              <a:lnSpc>
                <a:spcPts val="3895"/>
              </a:lnSpc>
              <a:spcBef>
                <a:spcPct val="0"/>
              </a:spcBef>
            </a:pPr>
            <a:r>
              <a:rPr lang="en-US" sz="2782" b="1" spc="-228" dirty="0">
                <a:solidFill>
                  <a:srgbClr val="05066D"/>
                </a:solidFill>
                <a:latin typeface="Public Sans Bold"/>
                <a:ea typeface="Public Sans Bold"/>
                <a:cs typeface="Public Sans Bold"/>
                <a:sym typeface="Public Sans Bold"/>
              </a:rPr>
              <a:t>                              </a:t>
            </a:r>
          </a:p>
        </p:txBody>
      </p:sp>
      <p:sp>
        <p:nvSpPr>
          <p:cNvPr id="4" name="Freeform 4"/>
          <p:cNvSpPr/>
          <p:nvPr/>
        </p:nvSpPr>
        <p:spPr>
          <a:xfrm>
            <a:off x="1243198" y="2301469"/>
            <a:ext cx="439924" cy="431925"/>
          </a:xfrm>
          <a:custGeom>
            <a:avLst/>
            <a:gdLst/>
            <a:ahLst/>
            <a:cxnLst/>
            <a:rect l="l" t="t" r="r" b="b"/>
            <a:pathLst>
              <a:path w="439924" h="431925">
                <a:moveTo>
                  <a:pt x="0" y="0"/>
                </a:moveTo>
                <a:lnTo>
                  <a:pt x="439924" y="0"/>
                </a:lnTo>
                <a:lnTo>
                  <a:pt x="439924" y="431925"/>
                </a:lnTo>
                <a:lnTo>
                  <a:pt x="0" y="431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7544" y="4754068"/>
            <a:ext cx="439924" cy="431925"/>
          </a:xfrm>
          <a:custGeom>
            <a:avLst/>
            <a:gdLst/>
            <a:ahLst/>
            <a:cxnLst/>
            <a:rect l="l" t="t" r="r" b="b"/>
            <a:pathLst>
              <a:path w="439924" h="431925">
                <a:moveTo>
                  <a:pt x="0" y="0"/>
                </a:moveTo>
                <a:lnTo>
                  <a:pt x="439924" y="0"/>
                </a:lnTo>
                <a:lnTo>
                  <a:pt x="439924" y="431925"/>
                </a:lnTo>
                <a:lnTo>
                  <a:pt x="0" y="431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61625" y="6946900"/>
            <a:ext cx="439924" cy="431925"/>
          </a:xfrm>
          <a:custGeom>
            <a:avLst/>
            <a:gdLst/>
            <a:ahLst/>
            <a:cxnLst/>
            <a:rect l="l" t="t" r="r" b="b"/>
            <a:pathLst>
              <a:path w="439924" h="431925">
                <a:moveTo>
                  <a:pt x="0" y="0"/>
                </a:moveTo>
                <a:lnTo>
                  <a:pt x="439924" y="0"/>
                </a:lnTo>
                <a:lnTo>
                  <a:pt x="439924" y="431925"/>
                </a:lnTo>
                <a:lnTo>
                  <a:pt x="0" y="431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80398" y="3915913"/>
            <a:ext cx="654456" cy="654456"/>
          </a:xfrm>
          <a:custGeom>
            <a:avLst/>
            <a:gdLst/>
            <a:ahLst/>
            <a:cxnLst/>
            <a:rect l="l" t="t" r="r" b="b"/>
            <a:pathLst>
              <a:path w="654456" h="654456">
                <a:moveTo>
                  <a:pt x="0" y="0"/>
                </a:moveTo>
                <a:lnTo>
                  <a:pt x="654457" y="0"/>
                </a:lnTo>
                <a:lnTo>
                  <a:pt x="654457" y="654457"/>
                </a:lnTo>
                <a:lnTo>
                  <a:pt x="0" y="654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80398" y="6147775"/>
            <a:ext cx="654456" cy="654456"/>
          </a:xfrm>
          <a:custGeom>
            <a:avLst/>
            <a:gdLst/>
            <a:ahLst/>
            <a:cxnLst/>
            <a:rect l="l" t="t" r="r" b="b"/>
            <a:pathLst>
              <a:path w="654456" h="654456">
                <a:moveTo>
                  <a:pt x="0" y="0"/>
                </a:moveTo>
                <a:lnTo>
                  <a:pt x="654457" y="0"/>
                </a:lnTo>
                <a:lnTo>
                  <a:pt x="654457" y="654457"/>
                </a:lnTo>
                <a:lnTo>
                  <a:pt x="0" y="654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580398" y="1659273"/>
            <a:ext cx="654456" cy="654456"/>
          </a:xfrm>
          <a:custGeom>
            <a:avLst/>
            <a:gdLst/>
            <a:ahLst/>
            <a:cxnLst/>
            <a:rect l="l" t="t" r="r" b="b"/>
            <a:pathLst>
              <a:path w="654456" h="654456">
                <a:moveTo>
                  <a:pt x="0" y="0"/>
                </a:moveTo>
                <a:lnTo>
                  <a:pt x="654457" y="0"/>
                </a:lnTo>
                <a:lnTo>
                  <a:pt x="654457" y="654456"/>
                </a:lnTo>
                <a:lnTo>
                  <a:pt x="0" y="654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407515" y="217924"/>
            <a:ext cx="9472970" cy="1402476"/>
          </a:xfrm>
          <a:prstGeom prst="rect">
            <a:avLst/>
          </a:prstGeom>
        </p:spPr>
        <p:txBody>
          <a:bodyPr lIns="0" tIns="0" rIns="0" bIns="0" rtlCol="0" anchor="t">
            <a:spAutoFit/>
          </a:bodyPr>
          <a:lstStyle/>
          <a:p>
            <a:pPr marL="0" lvl="0" indent="0" algn="ctr">
              <a:lnSpc>
                <a:spcPts val="10898"/>
              </a:lnSpc>
              <a:spcBef>
                <a:spcPct val="0"/>
              </a:spcBef>
            </a:pPr>
            <a:r>
              <a:rPr lang="en-US" sz="7784" b="1" u="none" strike="noStrike">
                <a:solidFill>
                  <a:srgbClr val="05066D"/>
                </a:solidFill>
                <a:latin typeface="Poppins Ultra-Bold"/>
                <a:ea typeface="Poppins Ultra-Bold"/>
                <a:cs typeface="Poppins Ultra-Bold"/>
                <a:sym typeface="Poppins Ultra-Bold"/>
              </a:rPr>
              <a:t>Proposed Solution </a:t>
            </a:r>
          </a:p>
        </p:txBody>
      </p:sp>
      <p:sp>
        <p:nvSpPr>
          <p:cNvPr id="11" name="TextBox 11"/>
          <p:cNvSpPr txBox="1"/>
          <p:nvPr/>
        </p:nvSpPr>
        <p:spPr>
          <a:xfrm>
            <a:off x="1681587" y="2199766"/>
            <a:ext cx="16396312" cy="879475"/>
          </a:xfrm>
          <a:prstGeom prst="rect">
            <a:avLst/>
          </a:prstGeom>
        </p:spPr>
        <p:txBody>
          <a:bodyPr lIns="0" tIns="0" rIns="0" bIns="0" rtlCol="0" anchor="t">
            <a:spAutoFit/>
          </a:bodyPr>
          <a:lstStyle/>
          <a:p>
            <a:pPr algn="ctr">
              <a:lnSpc>
                <a:spcPts val="3500"/>
              </a:lnSpc>
              <a:spcBef>
                <a:spcPct val="0"/>
              </a:spcBef>
            </a:pPr>
            <a:r>
              <a:rPr lang="en-US" sz="2500" spc="-205">
                <a:solidFill>
                  <a:srgbClr val="05066D"/>
                </a:solidFill>
                <a:latin typeface="Public Sans"/>
                <a:ea typeface="Public Sans"/>
                <a:cs typeface="Public Sans"/>
                <a:sym typeface="Public Sans"/>
              </a:rPr>
              <a:t>Using modern-day Machine Learning approaches (Random Forest, CatBoost,  XgBoost ,GMM, Hierarchical Clustering) to accomplish accurate predictions regarding the risk of suffering from PCOS.</a:t>
            </a:r>
          </a:p>
        </p:txBody>
      </p:sp>
      <p:sp>
        <p:nvSpPr>
          <p:cNvPr id="12" name="TextBox 12"/>
          <p:cNvSpPr txBox="1"/>
          <p:nvPr/>
        </p:nvSpPr>
        <p:spPr>
          <a:xfrm>
            <a:off x="1601509" y="4054343"/>
            <a:ext cx="6533719" cy="457113"/>
          </a:xfrm>
          <a:prstGeom prst="rect">
            <a:avLst/>
          </a:prstGeom>
        </p:spPr>
        <p:txBody>
          <a:bodyPr wrap="square" lIns="0" tIns="0" rIns="0" bIns="0" rtlCol="0" anchor="t">
            <a:spAutoFit/>
          </a:bodyPr>
          <a:lstStyle/>
          <a:p>
            <a:pPr marL="0" lvl="0" indent="0" algn="l">
              <a:lnSpc>
                <a:spcPts val="3895"/>
              </a:lnSpc>
              <a:spcBef>
                <a:spcPct val="0"/>
              </a:spcBef>
            </a:pPr>
            <a:r>
              <a:rPr lang="en-US" sz="2782" b="1" u="none" strike="noStrike" spc="-228" dirty="0">
                <a:solidFill>
                  <a:srgbClr val="05066D"/>
                </a:solidFill>
                <a:latin typeface="Public Sans Bold"/>
                <a:ea typeface="Public Sans Bold"/>
                <a:cs typeface="Public Sans Bold"/>
                <a:sym typeface="Public Sans Bold"/>
              </a:rPr>
              <a:t>Risk Assessment &amp; Probability Score</a:t>
            </a:r>
          </a:p>
        </p:txBody>
      </p:sp>
      <p:sp>
        <p:nvSpPr>
          <p:cNvPr id="13" name="TextBox 13"/>
          <p:cNvSpPr txBox="1"/>
          <p:nvPr/>
        </p:nvSpPr>
        <p:spPr>
          <a:xfrm>
            <a:off x="2087468" y="4673537"/>
            <a:ext cx="12876134" cy="441325"/>
          </a:xfrm>
          <a:prstGeom prst="rect">
            <a:avLst/>
          </a:prstGeom>
        </p:spPr>
        <p:txBody>
          <a:bodyPr lIns="0" tIns="0" rIns="0" bIns="0" rtlCol="0" anchor="t">
            <a:spAutoFit/>
          </a:bodyPr>
          <a:lstStyle/>
          <a:p>
            <a:pPr algn="ctr">
              <a:lnSpc>
                <a:spcPts val="3500"/>
              </a:lnSpc>
              <a:spcBef>
                <a:spcPct val="0"/>
              </a:spcBef>
            </a:pPr>
            <a:r>
              <a:rPr lang="en-US" sz="2500" spc="-205" dirty="0">
                <a:solidFill>
                  <a:srgbClr val="05066D"/>
                </a:solidFill>
                <a:latin typeface="Public Sans"/>
                <a:ea typeface="Public Sans"/>
                <a:cs typeface="Public Sans"/>
                <a:sym typeface="Public Sans"/>
              </a:rPr>
              <a:t>Risk classification of patient candidates into Low, Medium, or High is solely based on the probability score.</a:t>
            </a:r>
          </a:p>
        </p:txBody>
      </p:sp>
      <p:sp>
        <p:nvSpPr>
          <p:cNvPr id="14" name="TextBox 14"/>
          <p:cNvSpPr txBox="1"/>
          <p:nvPr/>
        </p:nvSpPr>
        <p:spPr>
          <a:xfrm>
            <a:off x="1461625" y="6210300"/>
            <a:ext cx="6767976" cy="457113"/>
          </a:xfrm>
          <a:prstGeom prst="rect">
            <a:avLst/>
          </a:prstGeom>
        </p:spPr>
        <p:txBody>
          <a:bodyPr wrap="square" lIns="0" tIns="0" rIns="0" bIns="0" rtlCol="0" anchor="t">
            <a:spAutoFit/>
          </a:bodyPr>
          <a:lstStyle/>
          <a:p>
            <a:pPr marL="0" lvl="0" indent="0" algn="l">
              <a:lnSpc>
                <a:spcPts val="3895"/>
              </a:lnSpc>
              <a:spcBef>
                <a:spcPct val="0"/>
              </a:spcBef>
            </a:pPr>
            <a:r>
              <a:rPr lang="en-US" sz="2782" b="1" u="none" strike="noStrike" spc="-228" dirty="0">
                <a:solidFill>
                  <a:srgbClr val="05066D"/>
                </a:solidFill>
                <a:latin typeface="Public Sans Bold"/>
                <a:ea typeface="Public Sans Bold"/>
                <a:cs typeface="Public Sans Bold"/>
                <a:sym typeface="Public Sans Bold"/>
              </a:rPr>
              <a:t>Personalized Nutrition &amp; Lifestyle Guidance</a:t>
            </a:r>
          </a:p>
        </p:txBody>
      </p:sp>
      <p:sp>
        <p:nvSpPr>
          <p:cNvPr id="15" name="TextBox 15"/>
          <p:cNvSpPr txBox="1"/>
          <p:nvPr/>
        </p:nvSpPr>
        <p:spPr>
          <a:xfrm>
            <a:off x="2087468" y="6880225"/>
            <a:ext cx="12134850" cy="1317625"/>
          </a:xfrm>
          <a:prstGeom prst="rect">
            <a:avLst/>
          </a:prstGeom>
        </p:spPr>
        <p:txBody>
          <a:bodyPr lIns="0" tIns="0" rIns="0" bIns="0" rtlCol="0" anchor="t">
            <a:spAutoFit/>
          </a:bodyPr>
          <a:lstStyle/>
          <a:p>
            <a:pPr algn="l">
              <a:lnSpc>
                <a:spcPts val="3500"/>
              </a:lnSpc>
              <a:spcBef>
                <a:spcPct val="0"/>
              </a:spcBef>
            </a:pPr>
            <a:r>
              <a:rPr lang="en-US" sz="2500" spc="-205" dirty="0">
                <a:solidFill>
                  <a:srgbClr val="05066D"/>
                </a:solidFill>
                <a:latin typeface="Public Sans"/>
                <a:ea typeface="Public Sans"/>
                <a:cs typeface="Public Sans"/>
                <a:sym typeface="Public Sans"/>
              </a:rPr>
              <a:t>The doctor-recommended diet plan and supplement suggestions will promote reproductive health. </a:t>
            </a:r>
          </a:p>
          <a:p>
            <a:pPr algn="l">
              <a:lnSpc>
                <a:spcPts val="3500"/>
              </a:lnSpc>
              <a:spcBef>
                <a:spcPct val="0"/>
              </a:spcBef>
            </a:pPr>
            <a:r>
              <a:rPr lang="en-US" sz="2500" spc="-205" dirty="0">
                <a:solidFill>
                  <a:srgbClr val="05066D"/>
                </a:solidFill>
                <a:latin typeface="Public Sans"/>
                <a:ea typeface="Public Sans"/>
                <a:cs typeface="Public Sans"/>
                <a:sym typeface="Public Sans"/>
              </a:rPr>
              <a:t>If the risk is low, the preventive nutrition plan will be given to help prevent further complication. </a:t>
            </a:r>
          </a:p>
          <a:p>
            <a:pPr algn="l">
              <a:lnSpc>
                <a:spcPts val="3500"/>
              </a:lnSpc>
              <a:spcBef>
                <a:spcPct val="0"/>
              </a:spcBef>
            </a:pPr>
            <a:endParaRPr lang="en-US" sz="2500" spc="-205" dirty="0">
              <a:solidFill>
                <a:srgbClr val="05066D"/>
              </a:solidFill>
              <a:latin typeface="Public Sans"/>
              <a:ea typeface="Public Sans"/>
              <a:cs typeface="Public Sans"/>
              <a:sym typeface="Public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rot="10800000">
            <a:off x="22123" y="6393624"/>
            <a:ext cx="4778477" cy="4617275"/>
          </a:xfrm>
          <a:custGeom>
            <a:avLst/>
            <a:gdLst/>
            <a:ahLst/>
            <a:cxnLst/>
            <a:rect l="l" t="t" r="r" b="b"/>
            <a:pathLst>
              <a:path w="13398375" h="12377222">
                <a:moveTo>
                  <a:pt x="0" y="0"/>
                </a:moveTo>
                <a:lnTo>
                  <a:pt x="13398376" y="0"/>
                </a:lnTo>
                <a:lnTo>
                  <a:pt x="13398376" y="12377221"/>
                </a:lnTo>
                <a:lnTo>
                  <a:pt x="0" y="12377221"/>
                </a:lnTo>
                <a:lnTo>
                  <a:pt x="0" y="0"/>
                </a:lnTo>
                <a:close/>
              </a:path>
            </a:pathLst>
          </a:custGeom>
          <a:blipFill>
            <a:blip r:embed="rId2">
              <a:alphaModFix amt="43999"/>
              <a:extLst>
                <a:ext uri="{96DAC541-7B7A-43D3-8B79-37D633B846F1}">
                  <asvg:svgBlip xmlns:asvg="http://schemas.microsoft.com/office/drawing/2016/SVG/main" r:embed="rId3"/>
                </a:ext>
              </a:extLst>
            </a:blip>
            <a:stretch>
              <a:fillRect t="-6179" r="-211836"/>
            </a:stretch>
          </a:blipFill>
        </p:spPr>
      </p:sp>
      <p:sp>
        <p:nvSpPr>
          <p:cNvPr id="3" name="Freeform 3"/>
          <p:cNvSpPr/>
          <p:nvPr/>
        </p:nvSpPr>
        <p:spPr>
          <a:xfrm>
            <a:off x="1461625" y="2266441"/>
            <a:ext cx="439924" cy="431925"/>
          </a:xfrm>
          <a:custGeom>
            <a:avLst/>
            <a:gdLst/>
            <a:ahLst/>
            <a:cxnLst/>
            <a:rect l="l" t="t" r="r" b="b"/>
            <a:pathLst>
              <a:path w="439924" h="431925">
                <a:moveTo>
                  <a:pt x="0" y="0"/>
                </a:moveTo>
                <a:lnTo>
                  <a:pt x="439924" y="0"/>
                </a:lnTo>
                <a:lnTo>
                  <a:pt x="439924" y="431925"/>
                </a:lnTo>
                <a:lnTo>
                  <a:pt x="0" y="431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07515" y="217924"/>
            <a:ext cx="9472970" cy="1402476"/>
          </a:xfrm>
          <a:prstGeom prst="rect">
            <a:avLst/>
          </a:prstGeom>
        </p:spPr>
        <p:txBody>
          <a:bodyPr lIns="0" tIns="0" rIns="0" bIns="0" rtlCol="0" anchor="t">
            <a:spAutoFit/>
          </a:bodyPr>
          <a:lstStyle/>
          <a:p>
            <a:pPr marL="0" lvl="0" indent="0" algn="ctr">
              <a:lnSpc>
                <a:spcPts val="10898"/>
              </a:lnSpc>
              <a:spcBef>
                <a:spcPct val="0"/>
              </a:spcBef>
            </a:pPr>
            <a:r>
              <a:rPr lang="en-US" sz="7784" b="1" u="none" strike="noStrike">
                <a:solidFill>
                  <a:srgbClr val="05066D"/>
                </a:solidFill>
                <a:latin typeface="Poppins Ultra-Bold"/>
                <a:ea typeface="Poppins Ultra-Bold"/>
                <a:cs typeface="Poppins Ultra-Bold"/>
                <a:sym typeface="Poppins Ultra-Bold"/>
              </a:rPr>
              <a:t>Proposed Solution </a:t>
            </a:r>
          </a:p>
        </p:txBody>
      </p:sp>
      <p:sp>
        <p:nvSpPr>
          <p:cNvPr id="5" name="TextBox 5"/>
          <p:cNvSpPr txBox="1"/>
          <p:nvPr/>
        </p:nvSpPr>
        <p:spPr>
          <a:xfrm>
            <a:off x="1681587" y="1563251"/>
            <a:ext cx="7266980" cy="472257"/>
          </a:xfrm>
          <a:prstGeom prst="rect">
            <a:avLst/>
          </a:prstGeom>
        </p:spPr>
        <p:txBody>
          <a:bodyPr lIns="0" tIns="0" rIns="0" bIns="0" rtlCol="0" anchor="t">
            <a:spAutoFit/>
          </a:bodyPr>
          <a:lstStyle/>
          <a:p>
            <a:pPr marL="0" lvl="0" indent="0" algn="l">
              <a:lnSpc>
                <a:spcPts val="3895"/>
              </a:lnSpc>
              <a:spcBef>
                <a:spcPct val="0"/>
              </a:spcBef>
            </a:pPr>
            <a:r>
              <a:rPr lang="en-US" sz="2782" b="1" u="none" strike="noStrike" spc="-228" dirty="0">
                <a:solidFill>
                  <a:srgbClr val="05066D"/>
                </a:solidFill>
                <a:latin typeface="Public Sans Bold"/>
                <a:ea typeface="Public Sans Bold"/>
                <a:cs typeface="Public Sans Bold"/>
                <a:sym typeface="Public Sans Bold"/>
              </a:rPr>
              <a:t>Smart Doctor Consultation &amp; Appointment Booking</a:t>
            </a:r>
          </a:p>
        </p:txBody>
      </p:sp>
      <p:sp>
        <p:nvSpPr>
          <p:cNvPr id="6" name="TextBox 6"/>
          <p:cNvSpPr txBox="1"/>
          <p:nvPr/>
        </p:nvSpPr>
        <p:spPr>
          <a:xfrm>
            <a:off x="2130149" y="2199766"/>
            <a:ext cx="13446562" cy="879475"/>
          </a:xfrm>
          <a:prstGeom prst="rect">
            <a:avLst/>
          </a:prstGeom>
        </p:spPr>
        <p:txBody>
          <a:bodyPr lIns="0" tIns="0" rIns="0" bIns="0" rtlCol="0" anchor="t">
            <a:spAutoFit/>
          </a:bodyPr>
          <a:lstStyle/>
          <a:p>
            <a:pPr algn="l">
              <a:lnSpc>
                <a:spcPts val="3500"/>
              </a:lnSpc>
              <a:spcBef>
                <a:spcPct val="0"/>
              </a:spcBef>
            </a:pPr>
            <a:r>
              <a:rPr lang="en-US" sz="2500" spc="-205">
                <a:solidFill>
                  <a:srgbClr val="05066D"/>
                </a:solidFill>
                <a:latin typeface="Public Sans"/>
                <a:ea typeface="Public Sans"/>
                <a:cs typeface="Public Sans"/>
                <a:sym typeface="Public Sans"/>
              </a:rPr>
              <a:t>Connects users to specialist gynecologists based on location and availability. </a:t>
            </a:r>
          </a:p>
          <a:p>
            <a:pPr algn="l">
              <a:lnSpc>
                <a:spcPts val="3500"/>
              </a:lnSpc>
              <a:spcBef>
                <a:spcPct val="0"/>
              </a:spcBef>
            </a:pPr>
            <a:r>
              <a:rPr lang="en-US" sz="2500" spc="-205">
                <a:solidFill>
                  <a:srgbClr val="05066D"/>
                </a:solidFill>
                <a:latin typeface="Public Sans"/>
                <a:ea typeface="Public Sans"/>
                <a:cs typeface="Public Sans"/>
                <a:sym typeface="Public Sans"/>
              </a:rPr>
              <a:t>Medium- or High-risk PCOS applicants will be referred to trusted doctors through the system for consultation. </a:t>
            </a:r>
          </a:p>
        </p:txBody>
      </p:sp>
      <p:sp>
        <p:nvSpPr>
          <p:cNvPr id="7" name="TextBox 7"/>
          <p:cNvSpPr txBox="1"/>
          <p:nvPr/>
        </p:nvSpPr>
        <p:spPr>
          <a:xfrm>
            <a:off x="1681586" y="3978438"/>
            <a:ext cx="6395613" cy="472257"/>
          </a:xfrm>
          <a:prstGeom prst="rect">
            <a:avLst/>
          </a:prstGeom>
        </p:spPr>
        <p:txBody>
          <a:bodyPr wrap="square" lIns="0" tIns="0" rIns="0" bIns="0" rtlCol="0" anchor="t">
            <a:spAutoFit/>
          </a:bodyPr>
          <a:lstStyle/>
          <a:p>
            <a:pPr marL="0" lvl="0" indent="0" algn="l">
              <a:lnSpc>
                <a:spcPts val="3895"/>
              </a:lnSpc>
              <a:spcBef>
                <a:spcPct val="0"/>
              </a:spcBef>
            </a:pPr>
            <a:r>
              <a:rPr lang="en-US" sz="2782" b="1" u="none" strike="noStrike" spc="-228" dirty="0">
                <a:solidFill>
                  <a:srgbClr val="05066D"/>
                </a:solidFill>
                <a:latin typeface="Public Sans Bold"/>
                <a:ea typeface="Public Sans Bold"/>
                <a:cs typeface="Public Sans Bold"/>
                <a:sym typeface="Public Sans Bold"/>
              </a:rPr>
              <a:t>Instant Report Generation &amp; Download</a:t>
            </a:r>
          </a:p>
        </p:txBody>
      </p:sp>
      <p:sp>
        <p:nvSpPr>
          <p:cNvPr id="8" name="TextBox 8"/>
          <p:cNvSpPr txBox="1"/>
          <p:nvPr/>
        </p:nvSpPr>
        <p:spPr>
          <a:xfrm>
            <a:off x="2130149" y="4644900"/>
            <a:ext cx="12636937" cy="879475"/>
          </a:xfrm>
          <a:prstGeom prst="rect">
            <a:avLst/>
          </a:prstGeom>
        </p:spPr>
        <p:txBody>
          <a:bodyPr lIns="0" tIns="0" rIns="0" bIns="0" rtlCol="0" anchor="t">
            <a:spAutoFit/>
          </a:bodyPr>
          <a:lstStyle/>
          <a:p>
            <a:pPr algn="l">
              <a:lnSpc>
                <a:spcPts val="3500"/>
              </a:lnSpc>
              <a:spcBef>
                <a:spcPct val="0"/>
              </a:spcBef>
            </a:pPr>
            <a:r>
              <a:rPr lang="en-US" sz="2500" spc="-205">
                <a:solidFill>
                  <a:srgbClr val="05066D"/>
                </a:solidFill>
                <a:latin typeface="Public Sans"/>
                <a:ea typeface="Public Sans"/>
                <a:cs typeface="Public Sans"/>
                <a:sym typeface="Public Sans"/>
              </a:rPr>
              <a:t>Generates a full-fledged PCOS health report containing risk assessments and recommendations. </a:t>
            </a:r>
          </a:p>
          <a:p>
            <a:pPr algn="l">
              <a:lnSpc>
                <a:spcPts val="3500"/>
              </a:lnSpc>
              <a:spcBef>
                <a:spcPct val="0"/>
              </a:spcBef>
            </a:pPr>
            <a:r>
              <a:rPr lang="en-US" sz="2500" spc="-205">
                <a:solidFill>
                  <a:srgbClr val="05066D"/>
                </a:solidFill>
                <a:latin typeface="Public Sans"/>
                <a:ea typeface="Public Sans"/>
                <a:cs typeface="Public Sans"/>
                <a:sym typeface="Public Sans"/>
              </a:rPr>
              <a:t>Users may also download medical reports and appointment tickets for reference purposes in the future.</a:t>
            </a:r>
          </a:p>
        </p:txBody>
      </p:sp>
      <p:sp>
        <p:nvSpPr>
          <p:cNvPr id="9" name="Freeform 9"/>
          <p:cNvSpPr/>
          <p:nvPr/>
        </p:nvSpPr>
        <p:spPr>
          <a:xfrm>
            <a:off x="1461625" y="4711575"/>
            <a:ext cx="439924" cy="431925"/>
          </a:xfrm>
          <a:custGeom>
            <a:avLst/>
            <a:gdLst/>
            <a:ahLst/>
            <a:cxnLst/>
            <a:rect l="l" t="t" r="r" b="b"/>
            <a:pathLst>
              <a:path w="439924" h="431925">
                <a:moveTo>
                  <a:pt x="0" y="0"/>
                </a:moveTo>
                <a:lnTo>
                  <a:pt x="439924" y="0"/>
                </a:lnTo>
                <a:lnTo>
                  <a:pt x="439924" y="431925"/>
                </a:lnTo>
                <a:lnTo>
                  <a:pt x="0" y="431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518552" y="3915913"/>
            <a:ext cx="654456" cy="654456"/>
          </a:xfrm>
          <a:custGeom>
            <a:avLst/>
            <a:gdLst/>
            <a:ahLst/>
            <a:cxnLst/>
            <a:rect l="l" t="t" r="r" b="b"/>
            <a:pathLst>
              <a:path w="654456" h="654456">
                <a:moveTo>
                  <a:pt x="0" y="0"/>
                </a:moveTo>
                <a:lnTo>
                  <a:pt x="654456" y="0"/>
                </a:lnTo>
                <a:lnTo>
                  <a:pt x="654456" y="654457"/>
                </a:lnTo>
                <a:lnTo>
                  <a:pt x="0" y="654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518552" y="1611984"/>
            <a:ext cx="654456" cy="654456"/>
          </a:xfrm>
          <a:custGeom>
            <a:avLst/>
            <a:gdLst/>
            <a:ahLst/>
            <a:cxnLst/>
            <a:rect l="l" t="t" r="r" b="b"/>
            <a:pathLst>
              <a:path w="654456" h="654456">
                <a:moveTo>
                  <a:pt x="0" y="0"/>
                </a:moveTo>
                <a:lnTo>
                  <a:pt x="654456" y="0"/>
                </a:lnTo>
                <a:lnTo>
                  <a:pt x="654456" y="654457"/>
                </a:lnTo>
                <a:lnTo>
                  <a:pt x="0" y="654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123" y="6777699"/>
            <a:ext cx="3525022" cy="2030323"/>
            <a:chOff x="0" y="0"/>
            <a:chExt cx="928401" cy="534735"/>
          </a:xfrm>
        </p:grpSpPr>
        <p:sp>
          <p:nvSpPr>
            <p:cNvPr id="3" name="Freeform 3"/>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99DEDD"/>
            </a:solidFill>
          </p:spPr>
        </p:sp>
        <p:sp>
          <p:nvSpPr>
            <p:cNvPr id="4" name="TextBox 4"/>
            <p:cNvSpPr txBox="1"/>
            <p:nvPr/>
          </p:nvSpPr>
          <p:spPr>
            <a:xfrm>
              <a:off x="0" y="-38100"/>
              <a:ext cx="928401" cy="572835"/>
            </a:xfrm>
            <a:prstGeom prst="rect">
              <a:avLst/>
            </a:prstGeom>
          </p:spPr>
          <p:txBody>
            <a:bodyPr lIns="50800" tIns="50800" rIns="50800" bIns="50800" rtlCol="0" anchor="ctr"/>
            <a:lstStyle/>
            <a:p>
              <a:pPr algn="l">
                <a:lnSpc>
                  <a:spcPts val="2380"/>
                </a:lnSpc>
              </a:pPr>
              <a:r>
                <a:rPr lang="en-US" sz="1700" b="1" spc="85">
                  <a:solidFill>
                    <a:srgbClr val="191919"/>
                  </a:solidFill>
                  <a:latin typeface="Public Sans Bold"/>
                  <a:ea typeface="Public Sans Bold"/>
                  <a:cs typeface="Public Sans Bold"/>
                  <a:sym typeface="Public Sans Bold"/>
                </a:rPr>
                <a:t>Design the schema to handle user data, medical records, and dietary information.</a:t>
              </a:r>
            </a:p>
          </p:txBody>
        </p:sp>
      </p:grpSp>
      <p:grpSp>
        <p:nvGrpSpPr>
          <p:cNvPr id="5" name="Group 5"/>
          <p:cNvGrpSpPr/>
          <p:nvPr/>
        </p:nvGrpSpPr>
        <p:grpSpPr>
          <a:xfrm rot="-10800000">
            <a:off x="3909698" y="8499438"/>
            <a:ext cx="644024" cy="61716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sp>
      </p:grpSp>
      <p:grpSp>
        <p:nvGrpSpPr>
          <p:cNvPr id="7" name="Group 7"/>
          <p:cNvGrpSpPr/>
          <p:nvPr/>
        </p:nvGrpSpPr>
        <p:grpSpPr>
          <a:xfrm>
            <a:off x="3909698" y="6469115"/>
            <a:ext cx="3525022" cy="2030323"/>
            <a:chOff x="0" y="0"/>
            <a:chExt cx="928401" cy="534735"/>
          </a:xfrm>
        </p:grpSpPr>
        <p:sp>
          <p:nvSpPr>
            <p:cNvPr id="8" name="Freeform 8"/>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sp>
        <p:sp>
          <p:nvSpPr>
            <p:cNvPr id="9" name="TextBox 9"/>
            <p:cNvSpPr txBox="1"/>
            <p:nvPr/>
          </p:nvSpPr>
          <p:spPr>
            <a:xfrm>
              <a:off x="0" y="-38100"/>
              <a:ext cx="928401" cy="572835"/>
            </a:xfrm>
            <a:prstGeom prst="rect">
              <a:avLst/>
            </a:prstGeom>
          </p:spPr>
          <p:txBody>
            <a:bodyPr lIns="50800" tIns="50800" rIns="50800" bIns="50800" rtlCol="0" anchor="ctr"/>
            <a:lstStyle/>
            <a:p>
              <a:pPr algn="ctr">
                <a:lnSpc>
                  <a:spcPts val="2380"/>
                </a:lnSpc>
              </a:pPr>
              <a:r>
                <a:rPr lang="en-US" sz="1700" b="1" spc="85" dirty="0">
                  <a:solidFill>
                    <a:srgbClr val="191919"/>
                  </a:solidFill>
                  <a:latin typeface="Public Sans Bold"/>
                  <a:ea typeface="Public Sans Bold"/>
                  <a:cs typeface="Public Sans Bold"/>
                  <a:sym typeface="Public Sans Bold"/>
                </a:rPr>
                <a:t>Backend Framework </a:t>
              </a:r>
            </a:p>
            <a:p>
              <a:pPr algn="ctr">
                <a:lnSpc>
                  <a:spcPts val="2380"/>
                </a:lnSpc>
              </a:pPr>
              <a:r>
                <a:rPr lang="en-US" sz="1700" b="1" spc="85" dirty="0">
                  <a:solidFill>
                    <a:srgbClr val="191919"/>
                  </a:solidFill>
                  <a:latin typeface="Public Sans Bold"/>
                  <a:ea typeface="Public Sans Bold"/>
                  <a:cs typeface="Public Sans Bold"/>
                  <a:sym typeface="Public Sans Bold"/>
                </a:rPr>
                <a:t>using flask &amp;</a:t>
              </a:r>
            </a:p>
            <a:p>
              <a:pPr algn="ctr">
                <a:lnSpc>
                  <a:spcPts val="2380"/>
                </a:lnSpc>
              </a:pPr>
              <a:r>
                <a:rPr lang="en-US" sz="1700" b="1" spc="85" dirty="0">
                  <a:solidFill>
                    <a:srgbClr val="191919"/>
                  </a:solidFill>
                  <a:latin typeface="Public Sans Bold"/>
                  <a:ea typeface="Public Sans Bold"/>
                  <a:cs typeface="Public Sans Bold"/>
                  <a:sym typeface="Public Sans Bold"/>
                </a:rPr>
                <a:t> Machine Learning </a:t>
              </a:r>
            </a:p>
            <a:p>
              <a:pPr algn="ctr">
                <a:lnSpc>
                  <a:spcPts val="2380"/>
                </a:lnSpc>
              </a:pPr>
              <a:r>
                <a:rPr lang="en-US" sz="1700" b="1" spc="85" dirty="0">
                  <a:solidFill>
                    <a:srgbClr val="191919"/>
                  </a:solidFill>
                  <a:latin typeface="Public Sans Bold"/>
                  <a:ea typeface="Public Sans Bold"/>
                  <a:cs typeface="Public Sans Bold"/>
                  <a:sym typeface="Public Sans Bold"/>
                </a:rPr>
                <a:t>Integration</a:t>
              </a:r>
            </a:p>
            <a:p>
              <a:pPr algn="ctr">
                <a:lnSpc>
                  <a:spcPts val="2380"/>
                </a:lnSpc>
              </a:pPr>
              <a:r>
                <a:rPr lang="en-US" sz="1700" b="1" spc="85" dirty="0">
                  <a:solidFill>
                    <a:srgbClr val="191919"/>
                  </a:solidFill>
                  <a:latin typeface="Public Sans Bold"/>
                  <a:ea typeface="Public Sans Bold"/>
                  <a:cs typeface="Public Sans Bold"/>
                  <a:sym typeface="Public Sans Bold"/>
                </a:rPr>
                <a:t> (Python/scikit-learn/TensorFlow)</a:t>
              </a:r>
            </a:p>
          </p:txBody>
        </p:sp>
      </p:grpSp>
      <p:grpSp>
        <p:nvGrpSpPr>
          <p:cNvPr id="10" name="Group 10"/>
          <p:cNvGrpSpPr/>
          <p:nvPr/>
        </p:nvGrpSpPr>
        <p:grpSpPr>
          <a:xfrm>
            <a:off x="6842430" y="5851947"/>
            <a:ext cx="3525022" cy="2030323"/>
            <a:chOff x="0" y="0"/>
            <a:chExt cx="928401" cy="534735"/>
          </a:xfrm>
        </p:grpSpPr>
        <p:sp>
          <p:nvSpPr>
            <p:cNvPr id="11" name="Freeform 11"/>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sp>
        <p:sp>
          <p:nvSpPr>
            <p:cNvPr id="12" name="TextBox 12"/>
            <p:cNvSpPr txBox="1"/>
            <p:nvPr/>
          </p:nvSpPr>
          <p:spPr>
            <a:xfrm>
              <a:off x="0" y="-38100"/>
              <a:ext cx="928401" cy="572835"/>
            </a:xfrm>
            <a:prstGeom prst="rect">
              <a:avLst/>
            </a:prstGeom>
          </p:spPr>
          <p:txBody>
            <a:bodyPr lIns="50800" tIns="50800" rIns="50800" bIns="50800" rtlCol="0" anchor="ctr"/>
            <a:lstStyle/>
            <a:p>
              <a:pPr algn="ctr">
                <a:lnSpc>
                  <a:spcPts val="2380"/>
                </a:lnSpc>
              </a:pPr>
              <a:r>
                <a:rPr lang="en-US" sz="1700" b="1" spc="85" dirty="0">
                  <a:solidFill>
                    <a:srgbClr val="191919"/>
                  </a:solidFill>
                  <a:latin typeface="Public Sans Bold"/>
                  <a:ea typeface="Public Sans Bold"/>
                  <a:cs typeface="Public Sans Bold"/>
                  <a:sym typeface="Public Sans Bold"/>
                </a:rPr>
                <a:t>Develop the user</a:t>
              </a:r>
            </a:p>
            <a:p>
              <a:pPr algn="ctr">
                <a:lnSpc>
                  <a:spcPts val="2380"/>
                </a:lnSpc>
              </a:pPr>
              <a:r>
                <a:rPr lang="en-US" sz="1700" b="1" spc="85" dirty="0">
                  <a:solidFill>
                    <a:srgbClr val="191919"/>
                  </a:solidFill>
                  <a:latin typeface="Public Sans Bold"/>
                  <a:ea typeface="Public Sans Bold"/>
                  <a:cs typeface="Public Sans Bold"/>
                  <a:sym typeface="Public Sans Bold"/>
                </a:rPr>
                <a:t> interface, including</a:t>
              </a:r>
            </a:p>
            <a:p>
              <a:pPr algn="ctr">
                <a:lnSpc>
                  <a:spcPts val="2380"/>
                </a:lnSpc>
              </a:pPr>
              <a:r>
                <a:rPr lang="en-US" sz="1700" b="1" spc="85" dirty="0">
                  <a:solidFill>
                    <a:srgbClr val="191919"/>
                  </a:solidFill>
                  <a:latin typeface="Public Sans Bold"/>
                  <a:ea typeface="Public Sans Bold"/>
                  <a:cs typeface="Public Sans Bold"/>
                  <a:sym typeface="Public Sans Bold"/>
                </a:rPr>
                <a:t> data input forms,</a:t>
              </a:r>
            </a:p>
            <a:p>
              <a:pPr algn="ctr">
                <a:lnSpc>
                  <a:spcPts val="2380"/>
                </a:lnSpc>
              </a:pPr>
              <a:r>
                <a:rPr lang="en-US" sz="1700" b="1" spc="85" dirty="0">
                  <a:solidFill>
                    <a:srgbClr val="191919"/>
                  </a:solidFill>
                  <a:latin typeface="Public Sans Bold"/>
                  <a:ea typeface="Public Sans Bold"/>
                  <a:cs typeface="Public Sans Bold"/>
                  <a:sym typeface="Public Sans Bold"/>
                </a:rPr>
                <a:t> result displays, and </a:t>
              </a:r>
            </a:p>
            <a:p>
              <a:pPr algn="ctr">
                <a:lnSpc>
                  <a:spcPts val="2380"/>
                </a:lnSpc>
              </a:pPr>
              <a:r>
                <a:rPr lang="en-US" sz="1700" b="1" spc="85" dirty="0">
                  <a:solidFill>
                    <a:srgbClr val="191919"/>
                  </a:solidFill>
                  <a:latin typeface="Public Sans Bold"/>
                  <a:ea typeface="Public Sans Bold"/>
                  <a:cs typeface="Public Sans Bold"/>
                  <a:sym typeface="Public Sans Bold"/>
                </a:rPr>
                <a:t>doctor booking </a:t>
              </a:r>
            </a:p>
            <a:p>
              <a:pPr algn="ctr">
                <a:lnSpc>
                  <a:spcPts val="2380"/>
                </a:lnSpc>
              </a:pPr>
              <a:r>
                <a:rPr lang="en-US" sz="1700" b="1" spc="85" dirty="0">
                  <a:solidFill>
                    <a:srgbClr val="191919"/>
                  </a:solidFill>
                  <a:latin typeface="Public Sans Bold"/>
                  <a:ea typeface="Public Sans Bold"/>
                  <a:cs typeface="Public Sans Bold"/>
                  <a:sym typeface="Public Sans Bold"/>
                </a:rPr>
                <a:t>interfaces.</a:t>
              </a:r>
            </a:p>
          </p:txBody>
        </p:sp>
      </p:grpSp>
      <p:grpSp>
        <p:nvGrpSpPr>
          <p:cNvPr id="13" name="Group 13"/>
          <p:cNvGrpSpPr/>
          <p:nvPr/>
        </p:nvGrpSpPr>
        <p:grpSpPr>
          <a:xfrm>
            <a:off x="9749295" y="5240138"/>
            <a:ext cx="3525022" cy="2030323"/>
            <a:chOff x="0" y="0"/>
            <a:chExt cx="928401" cy="534735"/>
          </a:xfrm>
        </p:grpSpPr>
        <p:sp>
          <p:nvSpPr>
            <p:cNvPr id="14" name="Freeform 14"/>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sp>
        <p:sp>
          <p:nvSpPr>
            <p:cNvPr id="15" name="TextBox 15"/>
            <p:cNvSpPr txBox="1"/>
            <p:nvPr/>
          </p:nvSpPr>
          <p:spPr>
            <a:xfrm>
              <a:off x="0" y="-38100"/>
              <a:ext cx="928401" cy="572835"/>
            </a:xfrm>
            <a:prstGeom prst="rect">
              <a:avLst/>
            </a:prstGeom>
          </p:spPr>
          <p:txBody>
            <a:bodyPr lIns="50800" tIns="50800" rIns="50800" bIns="50800" rtlCol="0" anchor="ctr"/>
            <a:lstStyle/>
            <a:p>
              <a:pPr algn="ctr">
                <a:lnSpc>
                  <a:spcPts val="2380"/>
                </a:lnSpc>
              </a:pPr>
              <a:r>
                <a:rPr lang="en-US" sz="1700" b="1" spc="85" dirty="0">
                  <a:solidFill>
                    <a:srgbClr val="191919"/>
                  </a:solidFill>
                  <a:latin typeface="Aileron Ultra-Bold"/>
                  <a:ea typeface="Aileron Ultra-Bold"/>
                  <a:cs typeface="Aileron Ultra-Bold"/>
                  <a:sym typeface="Aileron Ultra-Bold"/>
                </a:rPr>
                <a:t>Connect with </a:t>
              </a:r>
            </a:p>
            <a:p>
              <a:pPr algn="ctr">
                <a:lnSpc>
                  <a:spcPts val="2380"/>
                </a:lnSpc>
              </a:pPr>
              <a:r>
                <a:rPr lang="en-US" sz="1700" b="1" spc="85" dirty="0">
                  <a:solidFill>
                    <a:srgbClr val="191919"/>
                  </a:solidFill>
                  <a:latin typeface="Aileron Ultra-Bold"/>
                  <a:ea typeface="Aileron Ultra-Bold"/>
                  <a:cs typeface="Aileron Ultra-Bold"/>
                  <a:sym typeface="Aileron Ultra-Bold"/>
                </a:rPr>
                <a:t>external services </a:t>
              </a:r>
            </a:p>
            <a:p>
              <a:pPr algn="ctr">
                <a:lnSpc>
                  <a:spcPts val="2380"/>
                </a:lnSpc>
              </a:pPr>
              <a:r>
                <a:rPr lang="en-US" sz="1700" b="1" spc="85" dirty="0">
                  <a:solidFill>
                    <a:srgbClr val="191919"/>
                  </a:solidFill>
                  <a:latin typeface="Aileron Ultra-Bold"/>
                  <a:ea typeface="Aileron Ultra-Bold"/>
                  <a:cs typeface="Aileron Ultra-Bold"/>
                  <a:sym typeface="Aileron Ultra-Bold"/>
                </a:rPr>
                <a:t>or build internal </a:t>
              </a:r>
            </a:p>
            <a:p>
              <a:pPr algn="ctr">
                <a:lnSpc>
                  <a:spcPts val="2380"/>
                </a:lnSpc>
              </a:pPr>
              <a:r>
                <a:rPr lang="en-US" sz="1700" b="1" spc="85" dirty="0">
                  <a:solidFill>
                    <a:srgbClr val="191919"/>
                  </a:solidFill>
                  <a:latin typeface="Aileron Ultra-Bold"/>
                  <a:ea typeface="Aileron Ultra-Bold"/>
                  <a:cs typeface="Aileron Ultra-Bold"/>
                  <a:sym typeface="Aileron Ultra-Bold"/>
                </a:rPr>
                <a:t>systems for doctor</a:t>
              </a:r>
            </a:p>
            <a:p>
              <a:pPr algn="ctr">
                <a:lnSpc>
                  <a:spcPts val="2380"/>
                </a:lnSpc>
              </a:pPr>
              <a:r>
                <a:rPr lang="en-US" sz="1700" b="1" spc="85" dirty="0">
                  <a:solidFill>
                    <a:srgbClr val="191919"/>
                  </a:solidFill>
                  <a:latin typeface="Aileron Ultra-Bold"/>
                  <a:ea typeface="Aileron Ultra-Bold"/>
                  <a:cs typeface="Aileron Ultra-Bold"/>
                  <a:sym typeface="Aileron Ultra-Bold"/>
                </a:rPr>
                <a:t> bookings and other necessary features.</a:t>
              </a:r>
            </a:p>
          </p:txBody>
        </p:sp>
      </p:grpSp>
      <p:grpSp>
        <p:nvGrpSpPr>
          <p:cNvPr id="16" name="Group 16"/>
          <p:cNvGrpSpPr/>
          <p:nvPr/>
        </p:nvGrpSpPr>
        <p:grpSpPr>
          <a:xfrm rot="-10800000">
            <a:off x="9739770" y="7265102"/>
            <a:ext cx="618157" cy="617168"/>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18" name="Group 18"/>
          <p:cNvGrpSpPr/>
          <p:nvPr/>
        </p:nvGrpSpPr>
        <p:grpSpPr>
          <a:xfrm rot="-10800000">
            <a:off x="6826088" y="7882270"/>
            <a:ext cx="618157" cy="617168"/>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grpSp>
        <p:nvGrpSpPr>
          <p:cNvPr id="20" name="Group 20"/>
          <p:cNvGrpSpPr/>
          <p:nvPr/>
        </p:nvGrpSpPr>
        <p:grpSpPr>
          <a:xfrm>
            <a:off x="12650434" y="3574512"/>
            <a:ext cx="4525941" cy="4020616"/>
            <a:chOff x="0" y="0"/>
            <a:chExt cx="977479" cy="868343"/>
          </a:xfrm>
        </p:grpSpPr>
        <p:sp>
          <p:nvSpPr>
            <p:cNvPr id="21" name="Freeform 21"/>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id="22" name="TextBox 22"/>
            <p:cNvSpPr txBox="1"/>
            <p:nvPr/>
          </p:nvSpPr>
          <p:spPr>
            <a:xfrm>
              <a:off x="0" y="165100"/>
              <a:ext cx="875879" cy="500043"/>
            </a:xfrm>
            <a:prstGeom prst="rect">
              <a:avLst/>
            </a:prstGeom>
          </p:spPr>
          <p:txBody>
            <a:bodyPr lIns="50800" tIns="50800" rIns="50800" bIns="50800" rtlCol="0" anchor="ctr"/>
            <a:lstStyle/>
            <a:p>
              <a:pPr algn="ctr">
                <a:lnSpc>
                  <a:spcPts val="2380"/>
                </a:lnSpc>
              </a:pPr>
              <a:r>
                <a:rPr lang="en-US" sz="1700" b="1" spc="85">
                  <a:solidFill>
                    <a:srgbClr val="F3F2F0"/>
                  </a:solidFill>
                  <a:latin typeface="Public Sans Bold"/>
                  <a:ea typeface="Public Sans Bold"/>
                  <a:cs typeface="Public Sans Bold"/>
                  <a:sym typeface="Public Sans Bold"/>
                </a:rPr>
                <a:t>Deploy the application to a cloud platform or hosting service.</a:t>
              </a:r>
            </a:p>
          </p:txBody>
        </p:sp>
      </p:grpSp>
      <p:grpSp>
        <p:nvGrpSpPr>
          <p:cNvPr id="23" name="Group 23"/>
          <p:cNvGrpSpPr/>
          <p:nvPr/>
        </p:nvGrpSpPr>
        <p:grpSpPr>
          <a:xfrm rot="-10800000">
            <a:off x="12640909" y="6647934"/>
            <a:ext cx="618157" cy="617168"/>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sp>
        <p:nvSpPr>
          <p:cNvPr id="25" name="Freeform 25"/>
          <p:cNvSpPr/>
          <p:nvPr/>
        </p:nvSpPr>
        <p:spPr>
          <a:xfrm>
            <a:off x="555123" y="5702439"/>
            <a:ext cx="780552" cy="989240"/>
          </a:xfrm>
          <a:custGeom>
            <a:avLst/>
            <a:gdLst/>
            <a:ahLst/>
            <a:cxnLst/>
            <a:rect l="l" t="t" r="r" b="b"/>
            <a:pathLst>
              <a:path w="780552" h="989240">
                <a:moveTo>
                  <a:pt x="0" y="0"/>
                </a:moveTo>
                <a:lnTo>
                  <a:pt x="780551" y="0"/>
                </a:lnTo>
                <a:lnTo>
                  <a:pt x="780551" y="989240"/>
                </a:lnTo>
                <a:lnTo>
                  <a:pt x="0" y="989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4841637" y="4317458"/>
            <a:ext cx="830572" cy="826042"/>
          </a:xfrm>
          <a:custGeom>
            <a:avLst/>
            <a:gdLst/>
            <a:ahLst/>
            <a:cxnLst/>
            <a:rect l="l" t="t" r="r" b="b"/>
            <a:pathLst>
              <a:path w="830572" h="826042">
                <a:moveTo>
                  <a:pt x="0" y="0"/>
                </a:moveTo>
                <a:lnTo>
                  <a:pt x="830572" y="0"/>
                </a:lnTo>
                <a:lnTo>
                  <a:pt x="830572" y="826042"/>
                </a:lnTo>
                <a:lnTo>
                  <a:pt x="0" y="826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0557340" y="3086100"/>
            <a:ext cx="1131061" cy="1131061"/>
          </a:xfrm>
          <a:custGeom>
            <a:avLst/>
            <a:gdLst/>
            <a:ahLst/>
            <a:cxnLst/>
            <a:rect l="l" t="t" r="r" b="b"/>
            <a:pathLst>
              <a:path w="1131061" h="1131061">
                <a:moveTo>
                  <a:pt x="0" y="0"/>
                </a:moveTo>
                <a:lnTo>
                  <a:pt x="1131062" y="0"/>
                </a:lnTo>
                <a:lnTo>
                  <a:pt x="1131062" y="1131061"/>
                </a:lnTo>
                <a:lnTo>
                  <a:pt x="0" y="11310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3326620" y="2271683"/>
            <a:ext cx="914113" cy="919127"/>
          </a:xfrm>
          <a:custGeom>
            <a:avLst/>
            <a:gdLst/>
            <a:ahLst/>
            <a:cxnLst/>
            <a:rect l="l" t="t" r="r" b="b"/>
            <a:pathLst>
              <a:path w="914113" h="919127">
                <a:moveTo>
                  <a:pt x="0" y="0"/>
                </a:moveTo>
                <a:lnTo>
                  <a:pt x="914114" y="0"/>
                </a:lnTo>
                <a:lnTo>
                  <a:pt x="914114" y="919127"/>
                </a:lnTo>
                <a:lnTo>
                  <a:pt x="0" y="919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7444245" y="3297681"/>
            <a:ext cx="1183281" cy="1183281"/>
          </a:xfrm>
          <a:custGeom>
            <a:avLst/>
            <a:gdLst/>
            <a:ahLst/>
            <a:cxnLst/>
            <a:rect l="l" t="t" r="r" b="b"/>
            <a:pathLst>
              <a:path w="1183281" h="1183281">
                <a:moveTo>
                  <a:pt x="0" y="0"/>
                </a:moveTo>
                <a:lnTo>
                  <a:pt x="1183280" y="0"/>
                </a:lnTo>
                <a:lnTo>
                  <a:pt x="1183280" y="1183281"/>
                </a:lnTo>
                <a:lnTo>
                  <a:pt x="0" y="11832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4080145" y="5269900"/>
            <a:ext cx="2272366" cy="985400"/>
          </a:xfrm>
          <a:prstGeom prst="rect">
            <a:avLst/>
          </a:prstGeom>
        </p:spPr>
        <p:txBody>
          <a:bodyPr lIns="0" tIns="0" rIns="0" bIns="0" rtlCol="0" anchor="t">
            <a:spAutoFit/>
          </a:bodyPr>
          <a:lstStyle/>
          <a:p>
            <a:pPr marL="0" lvl="0" indent="0" algn="ctr">
              <a:lnSpc>
                <a:spcPts val="3961"/>
              </a:lnSpc>
            </a:pPr>
            <a:r>
              <a:rPr lang="en-US" sz="2829" spc="84">
                <a:solidFill>
                  <a:srgbClr val="191919"/>
                </a:solidFill>
                <a:latin typeface="Public Sans"/>
                <a:ea typeface="Public Sans"/>
                <a:cs typeface="Public Sans"/>
                <a:sym typeface="Public Sans"/>
              </a:rPr>
              <a:t>Backend &amp; Logic</a:t>
            </a:r>
          </a:p>
        </p:txBody>
      </p:sp>
      <p:sp>
        <p:nvSpPr>
          <p:cNvPr id="31" name="TextBox 31"/>
          <p:cNvSpPr txBox="1"/>
          <p:nvPr/>
        </p:nvSpPr>
        <p:spPr>
          <a:xfrm>
            <a:off x="7007046" y="4536081"/>
            <a:ext cx="2588261" cy="985684"/>
          </a:xfrm>
          <a:prstGeom prst="rect">
            <a:avLst/>
          </a:prstGeom>
        </p:spPr>
        <p:txBody>
          <a:bodyPr lIns="0" tIns="0" rIns="0" bIns="0" rtlCol="0" anchor="t">
            <a:spAutoFit/>
          </a:bodyPr>
          <a:lstStyle/>
          <a:p>
            <a:pPr marL="0" lvl="0" indent="0" algn="ctr">
              <a:lnSpc>
                <a:spcPts val="3945"/>
              </a:lnSpc>
            </a:pPr>
            <a:r>
              <a:rPr lang="en-US" sz="2818" spc="84">
                <a:solidFill>
                  <a:srgbClr val="191919"/>
                </a:solidFill>
                <a:latin typeface="Public Sans"/>
                <a:ea typeface="Public Sans"/>
                <a:cs typeface="Public Sans"/>
                <a:sym typeface="Public Sans"/>
              </a:rPr>
              <a:t>Frontend &amp; User Interface</a:t>
            </a:r>
          </a:p>
        </p:txBody>
      </p:sp>
      <p:sp>
        <p:nvSpPr>
          <p:cNvPr id="32" name="TextBox 32"/>
          <p:cNvSpPr txBox="1"/>
          <p:nvPr/>
        </p:nvSpPr>
        <p:spPr>
          <a:xfrm>
            <a:off x="10178994" y="4144070"/>
            <a:ext cx="1887754" cy="915035"/>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Public Sans"/>
                <a:ea typeface="Public Sans"/>
                <a:cs typeface="Public Sans"/>
                <a:sym typeface="Public Sans"/>
              </a:rPr>
              <a:t>Integration &amp; Services</a:t>
            </a:r>
          </a:p>
        </p:txBody>
      </p:sp>
      <p:sp>
        <p:nvSpPr>
          <p:cNvPr id="33" name="TextBox 33"/>
          <p:cNvSpPr txBox="1"/>
          <p:nvPr/>
        </p:nvSpPr>
        <p:spPr>
          <a:xfrm>
            <a:off x="1304567" y="5689034"/>
            <a:ext cx="2285659" cy="958900"/>
          </a:xfrm>
          <a:prstGeom prst="rect">
            <a:avLst/>
          </a:prstGeom>
        </p:spPr>
        <p:txBody>
          <a:bodyPr lIns="0" tIns="0" rIns="0" bIns="0" rtlCol="0" anchor="t">
            <a:spAutoFit/>
          </a:bodyPr>
          <a:lstStyle/>
          <a:p>
            <a:pPr marL="0" lvl="0" indent="0" algn="ctr">
              <a:lnSpc>
                <a:spcPts val="3847"/>
              </a:lnSpc>
            </a:pPr>
            <a:r>
              <a:rPr lang="en-US" sz="2748" spc="82">
                <a:solidFill>
                  <a:srgbClr val="191919"/>
                </a:solidFill>
                <a:latin typeface="Public Sans"/>
                <a:ea typeface="Public Sans"/>
                <a:cs typeface="Public Sans"/>
                <a:sym typeface="Public Sans"/>
              </a:rPr>
              <a:t>Foundation &amp; Data:</a:t>
            </a:r>
          </a:p>
        </p:txBody>
      </p:sp>
      <p:sp>
        <p:nvSpPr>
          <p:cNvPr id="34" name="TextBox 34"/>
          <p:cNvSpPr txBox="1"/>
          <p:nvPr/>
        </p:nvSpPr>
        <p:spPr>
          <a:xfrm>
            <a:off x="12458413" y="3231006"/>
            <a:ext cx="2650527" cy="986155"/>
          </a:xfrm>
          <a:prstGeom prst="rect">
            <a:avLst/>
          </a:prstGeom>
        </p:spPr>
        <p:txBody>
          <a:bodyPr lIns="0" tIns="0" rIns="0" bIns="0" rtlCol="0" anchor="t">
            <a:spAutoFit/>
          </a:bodyPr>
          <a:lstStyle/>
          <a:p>
            <a:pPr marL="0" lvl="0" indent="0" algn="ctr">
              <a:lnSpc>
                <a:spcPts val="3919"/>
              </a:lnSpc>
            </a:pPr>
            <a:r>
              <a:rPr lang="en-US" sz="2799" spc="83" dirty="0">
                <a:solidFill>
                  <a:srgbClr val="191919"/>
                </a:solidFill>
                <a:latin typeface="Public Sans"/>
                <a:ea typeface="Public Sans"/>
                <a:cs typeface="Public Sans"/>
                <a:sym typeface="Public Sans"/>
              </a:rPr>
              <a:t>Deployment &amp; Optimization</a:t>
            </a:r>
          </a:p>
        </p:txBody>
      </p:sp>
      <p:sp>
        <p:nvSpPr>
          <p:cNvPr id="35" name="TextBox 35"/>
          <p:cNvSpPr txBox="1"/>
          <p:nvPr/>
        </p:nvSpPr>
        <p:spPr>
          <a:xfrm>
            <a:off x="4356629" y="485505"/>
            <a:ext cx="9174480" cy="1402476"/>
          </a:xfrm>
          <a:prstGeom prst="rect">
            <a:avLst/>
          </a:prstGeom>
        </p:spPr>
        <p:txBody>
          <a:bodyPr lIns="0" tIns="0" rIns="0" bIns="0" rtlCol="0" anchor="t">
            <a:spAutoFit/>
          </a:bodyPr>
          <a:lstStyle/>
          <a:p>
            <a:pPr marL="0" lvl="0" indent="0" algn="ctr">
              <a:lnSpc>
                <a:spcPts val="10898"/>
              </a:lnSpc>
              <a:spcBef>
                <a:spcPct val="0"/>
              </a:spcBef>
            </a:pPr>
            <a:r>
              <a:rPr lang="en-US" sz="7784" b="1" u="none" strike="noStrike">
                <a:solidFill>
                  <a:srgbClr val="05066D"/>
                </a:solidFill>
                <a:latin typeface="Poppins Ultra-Bold"/>
                <a:ea typeface="Poppins Ultra-Bold"/>
                <a:cs typeface="Poppins Ultra-Bold"/>
                <a:sym typeface="Poppins Ultra-Bold"/>
              </a:rPr>
              <a:t>Technology Stack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Freeform 2"/>
          <p:cNvSpPr/>
          <p:nvPr/>
        </p:nvSpPr>
        <p:spPr>
          <a:xfrm>
            <a:off x="-3998174" y="-1140771"/>
            <a:ext cx="27801382" cy="12568541"/>
          </a:xfrm>
          <a:custGeom>
            <a:avLst/>
            <a:gdLst/>
            <a:ahLst/>
            <a:cxnLst/>
            <a:rect l="l" t="t" r="r" b="b"/>
            <a:pathLst>
              <a:path w="27801382" h="12568541">
                <a:moveTo>
                  <a:pt x="0" y="0"/>
                </a:moveTo>
                <a:lnTo>
                  <a:pt x="27801382" y="0"/>
                </a:lnTo>
                <a:lnTo>
                  <a:pt x="27801382" y="12568542"/>
                </a:lnTo>
                <a:lnTo>
                  <a:pt x="0" y="12568542"/>
                </a:lnTo>
                <a:lnTo>
                  <a:pt x="0" y="0"/>
                </a:lnTo>
                <a:close/>
              </a:path>
            </a:pathLst>
          </a:custGeom>
          <a:blipFill>
            <a:blip r:embed="rId2"/>
            <a:stretch>
              <a:fillRect/>
            </a:stretch>
          </a:blipFill>
        </p:spPr>
      </p:sp>
      <p:sp>
        <p:nvSpPr>
          <p:cNvPr id="3" name="TextBox 3"/>
          <p:cNvSpPr txBox="1"/>
          <p:nvPr/>
        </p:nvSpPr>
        <p:spPr>
          <a:xfrm>
            <a:off x="5972792" y="83165"/>
            <a:ext cx="8124207" cy="1327864"/>
          </a:xfrm>
          <a:prstGeom prst="rect">
            <a:avLst/>
          </a:prstGeom>
        </p:spPr>
        <p:txBody>
          <a:bodyPr wrap="square" lIns="0" tIns="0" rIns="0" bIns="0" rtlCol="0" anchor="t">
            <a:spAutoFit/>
          </a:bodyPr>
          <a:lstStyle/>
          <a:p>
            <a:pPr marL="0" lvl="0" indent="0" algn="ctr">
              <a:lnSpc>
                <a:spcPts val="10898"/>
              </a:lnSpc>
              <a:spcBef>
                <a:spcPct val="0"/>
              </a:spcBef>
            </a:pPr>
            <a:r>
              <a:rPr lang="en-US" sz="7784" b="1" u="none" strike="noStrike" dirty="0">
                <a:solidFill>
                  <a:srgbClr val="05066D"/>
                </a:solidFill>
                <a:latin typeface="Poppins Ultra-Bold"/>
                <a:ea typeface="Poppins Ultra-Bold"/>
                <a:cs typeface="Poppins Ultra-Bold"/>
                <a:sym typeface="Poppins Ultra-Bold"/>
              </a:rPr>
              <a:t>How It Works</a:t>
            </a:r>
          </a:p>
        </p:txBody>
      </p:sp>
      <p:sp>
        <p:nvSpPr>
          <p:cNvPr id="4" name="TextBox 4"/>
          <p:cNvSpPr txBox="1"/>
          <p:nvPr/>
        </p:nvSpPr>
        <p:spPr>
          <a:xfrm>
            <a:off x="2615011" y="1591416"/>
            <a:ext cx="193000" cy="700394"/>
          </a:xfrm>
          <a:prstGeom prst="rect">
            <a:avLst/>
          </a:prstGeom>
        </p:spPr>
        <p:txBody>
          <a:bodyPr lIns="0" tIns="0" rIns="0" bIns="0" rtlCol="0" anchor="t">
            <a:spAutoFit/>
          </a:bodyPr>
          <a:lstStyle/>
          <a:p>
            <a:pPr algn="ctr">
              <a:lnSpc>
                <a:spcPts val="5495"/>
              </a:lnSpc>
              <a:spcBef>
                <a:spcPct val="0"/>
              </a:spcBef>
            </a:pPr>
            <a:r>
              <a:rPr lang="en-US" sz="3925" b="1">
                <a:solidFill>
                  <a:srgbClr val="05066D"/>
                </a:solidFill>
                <a:latin typeface="Poppins Ultra-Bold"/>
                <a:ea typeface="Poppins Ultra-Bold"/>
                <a:cs typeface="Poppins Ultra-Bold"/>
                <a:sym typeface="Poppins Ultra-Bold"/>
              </a:rPr>
              <a:t>1</a:t>
            </a:r>
          </a:p>
        </p:txBody>
      </p:sp>
      <p:sp>
        <p:nvSpPr>
          <p:cNvPr id="5" name="TextBox 5"/>
          <p:cNvSpPr txBox="1"/>
          <p:nvPr/>
        </p:nvSpPr>
        <p:spPr>
          <a:xfrm>
            <a:off x="7171049" y="1591416"/>
            <a:ext cx="283675" cy="698181"/>
          </a:xfrm>
          <a:prstGeom prst="rect">
            <a:avLst/>
          </a:prstGeom>
        </p:spPr>
        <p:txBody>
          <a:bodyPr lIns="0" tIns="0" rIns="0" bIns="0" rtlCol="0" anchor="t">
            <a:spAutoFit/>
          </a:bodyPr>
          <a:lstStyle/>
          <a:p>
            <a:pPr marL="0" lvl="0" indent="0" algn="ctr">
              <a:lnSpc>
                <a:spcPts val="5495"/>
              </a:lnSpc>
              <a:spcBef>
                <a:spcPct val="0"/>
              </a:spcBef>
            </a:pPr>
            <a:r>
              <a:rPr lang="en-US" sz="3925" b="1" u="none" strike="noStrike">
                <a:solidFill>
                  <a:srgbClr val="05066D"/>
                </a:solidFill>
                <a:latin typeface="Poppins Ultra-Bold"/>
                <a:ea typeface="Poppins Ultra-Bold"/>
                <a:cs typeface="Poppins Ultra-Bold"/>
                <a:sym typeface="Poppins Ultra-Bold"/>
              </a:rPr>
              <a:t>2</a:t>
            </a:r>
          </a:p>
        </p:txBody>
      </p:sp>
      <p:sp>
        <p:nvSpPr>
          <p:cNvPr id="6" name="TextBox 6"/>
          <p:cNvSpPr txBox="1"/>
          <p:nvPr/>
        </p:nvSpPr>
        <p:spPr>
          <a:xfrm>
            <a:off x="12321546" y="1591416"/>
            <a:ext cx="304117" cy="698181"/>
          </a:xfrm>
          <a:prstGeom prst="rect">
            <a:avLst/>
          </a:prstGeom>
        </p:spPr>
        <p:txBody>
          <a:bodyPr lIns="0" tIns="0" rIns="0" bIns="0" rtlCol="0" anchor="t">
            <a:spAutoFit/>
          </a:bodyPr>
          <a:lstStyle/>
          <a:p>
            <a:pPr marL="0" lvl="0" indent="0" algn="ctr">
              <a:lnSpc>
                <a:spcPts val="5495"/>
              </a:lnSpc>
              <a:spcBef>
                <a:spcPct val="0"/>
              </a:spcBef>
            </a:pPr>
            <a:r>
              <a:rPr lang="en-US" sz="3925" b="1" u="none" strike="noStrike">
                <a:solidFill>
                  <a:srgbClr val="05066D"/>
                </a:solidFill>
                <a:latin typeface="Poppins Ultra-Bold"/>
                <a:ea typeface="Poppins Ultra-Bold"/>
                <a:cs typeface="Poppins Ultra-Bold"/>
                <a:sym typeface="Poppins Ultra-Bold"/>
              </a:rPr>
              <a:t>3</a:t>
            </a:r>
          </a:p>
        </p:txBody>
      </p:sp>
      <p:sp>
        <p:nvSpPr>
          <p:cNvPr id="7" name="TextBox 7"/>
          <p:cNvSpPr txBox="1"/>
          <p:nvPr/>
        </p:nvSpPr>
        <p:spPr>
          <a:xfrm>
            <a:off x="1632793" y="6031283"/>
            <a:ext cx="344525" cy="698181"/>
          </a:xfrm>
          <a:prstGeom prst="rect">
            <a:avLst/>
          </a:prstGeom>
        </p:spPr>
        <p:txBody>
          <a:bodyPr lIns="0" tIns="0" rIns="0" bIns="0" rtlCol="0" anchor="t">
            <a:spAutoFit/>
          </a:bodyPr>
          <a:lstStyle/>
          <a:p>
            <a:pPr marL="0" lvl="0" indent="0" algn="ctr">
              <a:lnSpc>
                <a:spcPts val="5495"/>
              </a:lnSpc>
              <a:spcBef>
                <a:spcPct val="0"/>
              </a:spcBef>
            </a:pPr>
            <a:r>
              <a:rPr lang="en-US" sz="3925" b="1" u="none" strike="noStrike">
                <a:solidFill>
                  <a:srgbClr val="05066D"/>
                </a:solidFill>
                <a:latin typeface="Poppins Ultra-Bold"/>
                <a:ea typeface="Poppins Ultra-Bold"/>
                <a:cs typeface="Poppins Ultra-Bold"/>
                <a:sym typeface="Poppins Ultra-Bold"/>
              </a:rPr>
              <a:t>4</a:t>
            </a:r>
          </a:p>
        </p:txBody>
      </p:sp>
      <p:sp>
        <p:nvSpPr>
          <p:cNvPr id="8" name="TextBox 8"/>
          <p:cNvSpPr txBox="1"/>
          <p:nvPr/>
        </p:nvSpPr>
        <p:spPr>
          <a:xfrm>
            <a:off x="7125429" y="6049008"/>
            <a:ext cx="326588" cy="698181"/>
          </a:xfrm>
          <a:prstGeom prst="rect">
            <a:avLst/>
          </a:prstGeom>
        </p:spPr>
        <p:txBody>
          <a:bodyPr lIns="0" tIns="0" rIns="0" bIns="0" rtlCol="0" anchor="t">
            <a:spAutoFit/>
          </a:bodyPr>
          <a:lstStyle/>
          <a:p>
            <a:pPr marL="0" lvl="0" indent="0" algn="ctr">
              <a:lnSpc>
                <a:spcPts val="5495"/>
              </a:lnSpc>
              <a:spcBef>
                <a:spcPct val="0"/>
              </a:spcBef>
            </a:pPr>
            <a:r>
              <a:rPr lang="en-US" sz="3925" b="1" u="none" strike="noStrike">
                <a:solidFill>
                  <a:srgbClr val="05066D"/>
                </a:solidFill>
                <a:latin typeface="Poppins Ultra-Bold"/>
                <a:ea typeface="Poppins Ultra-Bold"/>
                <a:cs typeface="Poppins Ultra-Bold"/>
                <a:sym typeface="Poppins Ultra-Bold"/>
              </a:rPr>
              <a:t>5</a:t>
            </a:r>
          </a:p>
        </p:txBody>
      </p:sp>
      <p:sp>
        <p:nvSpPr>
          <p:cNvPr id="9" name="TextBox 9"/>
          <p:cNvSpPr txBox="1"/>
          <p:nvPr/>
        </p:nvSpPr>
        <p:spPr>
          <a:xfrm>
            <a:off x="12665226" y="5993183"/>
            <a:ext cx="316571" cy="698181"/>
          </a:xfrm>
          <a:prstGeom prst="rect">
            <a:avLst/>
          </a:prstGeom>
        </p:spPr>
        <p:txBody>
          <a:bodyPr lIns="0" tIns="0" rIns="0" bIns="0" rtlCol="0" anchor="t">
            <a:spAutoFit/>
          </a:bodyPr>
          <a:lstStyle/>
          <a:p>
            <a:pPr marL="0" lvl="0" indent="0" algn="ctr">
              <a:lnSpc>
                <a:spcPts val="5495"/>
              </a:lnSpc>
              <a:spcBef>
                <a:spcPct val="0"/>
              </a:spcBef>
            </a:pPr>
            <a:r>
              <a:rPr lang="en-US" sz="3925" b="1" u="none" strike="noStrike">
                <a:solidFill>
                  <a:srgbClr val="05066D"/>
                </a:solidFill>
                <a:latin typeface="Poppins Ultra-Bold"/>
                <a:ea typeface="Poppins Ultra-Bold"/>
                <a:cs typeface="Poppins Ultra-Bold"/>
                <a:sym typeface="Poppins Ultra-Bold"/>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945</Words>
  <Application>Microsoft Office PowerPoint</Application>
  <PresentationFormat>Custom</PresentationFormat>
  <Paragraphs>91</Paragraphs>
  <Slides>18</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Public Sans</vt:lpstr>
      <vt:lpstr>Poppins Bold</vt:lpstr>
      <vt:lpstr>League Spartan</vt:lpstr>
      <vt:lpstr>Arial</vt:lpstr>
      <vt:lpstr>Poppins Ultra-Bold</vt:lpstr>
      <vt:lpstr>Open Sans Bold</vt:lpstr>
      <vt:lpstr>Public Sans Bold</vt:lpstr>
      <vt:lpstr>Montserrat Bold</vt:lpstr>
      <vt:lpstr>Montserrat Bold Italics</vt:lpstr>
      <vt:lpstr>Calibri</vt:lpstr>
      <vt:lpstr>Aileron Ultra-Bold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Womens_health</dc:title>
  <cp:lastModifiedBy>Srijoni Santra</cp:lastModifiedBy>
  <cp:revision>4</cp:revision>
  <dcterms:created xsi:type="dcterms:W3CDTF">2006-08-16T00:00:00Z</dcterms:created>
  <dcterms:modified xsi:type="dcterms:W3CDTF">2025-10-31T21:24:20Z</dcterms:modified>
  <dc:identifier>DAGgPW8DdDw</dc:identifier>
</cp:coreProperties>
</file>